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46" r:id="rId3"/>
    <p:sldId id="367" r:id="rId4"/>
    <p:sldId id="368" r:id="rId5"/>
    <p:sldId id="370" r:id="rId6"/>
    <p:sldId id="369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14FF7EC-328E-4733-AD57-12AF97FD1737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2975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D3A2292-B5C9-434D-AFF1-F5DAED7072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6EEE6B-4CCE-4CEA-9FD3-F4493AAD284E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2975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FD782D-992C-4F56-B12A-0C17BC1155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D09165-B3C8-47C7-A04A-47484F26A690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481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5934A8-29D5-4B0A-9466-A44C7F64160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686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9F6879-7351-41C5-80D5-8974B31F710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891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D4177F-9642-4D13-B837-D4EBC7B1C91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09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6DD9EF-14D7-4D7C-9B2F-DD1C8F6309E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301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546398-0441-4EC6-A882-F7A8782EE274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505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D50CDF-37C0-43CF-AAFC-7FB7E7A616D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710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D0CCCF-6699-411E-A115-2664DAECA70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915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930DBA-4544-474A-AD8E-D55C734F64F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120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5FCA38-8377-4D84-AC74-09629E8F1FCA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CBD957-0B42-44FE-AB4B-DD7099F876F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04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C6670A-8C95-4A4F-8773-E75643A8EEAD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253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AB3793-2C20-4A5A-905E-60DD48EEC042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457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380DE4-1CD9-467A-BD74-6DB6A6ADE7F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66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EDB11A-0533-4D6D-9614-60F72A901628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867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9904D1-2F29-4F22-B5D9-0D86A0C28B2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072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035497-7F55-4934-AEA6-DD51C91A9ED9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277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9E010A-E50F-4F8A-A2E7-40C86E96FA50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D3B02-4D62-4EFF-8B88-54A654DC5997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7466E-F52F-4204-A6FB-4F9F1E871E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40306-28D8-441B-8731-88A61D242315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02F77-BFDA-433E-86BA-8D10AF1E15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C23AA-AF55-459C-B31D-0FE956DBDAE9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85C45-0304-435E-983E-CC8466A728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61EAD-15FF-4318-AD48-02DCAC9E1AD9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795DF-D5E5-4612-B08C-7190BE15D4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98A37-8275-466C-B9A7-5D40CEBEEC38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B0141-5EE9-400F-A035-AF26D91926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58195-31F8-4D9C-8094-750FE904F64C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F901A-19DC-44FB-A036-C2103E7DC3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1E11C-99EB-425F-9699-9BB2CFFBDCBA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21C6A-6EE6-4CA3-A221-ABE1E2EDD7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0C423-5B02-4778-80AC-ECD2323E3FB0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FBDF4-E112-41A0-A6EF-5F89246F8D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BF709-99F9-40AE-9C39-81C3066E1E23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2A3DF-440E-45A8-BBF4-78F7F6B740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F7CA0-F4AC-445A-9749-110712E290D2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94081-BF2F-425B-8E75-2DFD164522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0AD19-9686-44BB-8B2B-809D061760F0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BAE11-4EE1-4138-A5B7-728EC6DD55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D7F327-D252-461F-93ED-77421D74118F}" type="datetimeFigureOut">
              <a:rPr lang="fr-FR"/>
              <a:pPr>
                <a:defRPr/>
              </a:pPr>
              <a:t>01/02/2015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6CCF28-20FC-4202-B816-F5E9B2FD82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7000" b="1" smtClean="0">
                <a:solidFill>
                  <a:schemeClr val="accent2"/>
                </a:solidFill>
              </a:rPr>
              <a:t>QCM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QUI SUIS-JE ?</a:t>
            </a:r>
          </a:p>
          <a:p>
            <a:r>
              <a:rPr lang="fr-FR" sz="2000" b="1">
                <a:solidFill>
                  <a:schemeClr val="tx2"/>
                </a:solidFill>
                <a:latin typeface="Calibri" pitchFamily="34" charset="0"/>
              </a:rPr>
              <a:t>L'industrie, c'est 3,5 millions d'emplois directs et des centaines de métiers différents. A vous de retrouver quel métier ou tâche  correspond à chaque description.</a:t>
            </a:r>
            <a:endParaRPr lang="fr-FR" sz="15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17513" y="1739900"/>
            <a:ext cx="8374062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4. En tant qu'acousticien, je m'occupe de :</a:t>
            </a:r>
            <a:r>
              <a:rPr lang="fr-FR">
                <a:latin typeface="Calibri" pitchFamily="34" charset="0"/>
              </a:rPr>
              <a:t>				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 </a:t>
            </a:r>
            <a:r>
              <a:rPr lang="fr-FR">
                <a:latin typeface="Calibri" pitchFamily="34" charset="0"/>
              </a:rPr>
              <a:t>Mettre au point des casques audio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 </a:t>
            </a:r>
            <a:r>
              <a:rPr lang="fr-FR">
                <a:latin typeface="Calibri" pitchFamily="34" charset="0"/>
              </a:rPr>
              <a:t>Prévenir et réduire les nuisances sonores liées à l'activité de l'entreprise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 </a:t>
            </a:r>
            <a:r>
              <a:rPr lang="fr-FR">
                <a:latin typeface="Calibri" pitchFamily="34" charset="0"/>
              </a:rPr>
              <a:t>Faire respecter le silence dans l'entreprise		</a:t>
            </a:r>
          </a:p>
          <a:p>
            <a:r>
              <a:rPr lang="fr-FR">
                <a:latin typeface="Calibri" pitchFamily="34" charset="0"/>
              </a:rPr>
              <a:t>						</a:t>
            </a:r>
          </a:p>
          <a:p>
            <a:r>
              <a:rPr lang="fr-FR" b="1">
                <a:latin typeface="Calibri" pitchFamily="34" charset="0"/>
              </a:rPr>
              <a:t>5. Je suis chargé de créer en 3D et d'étudier la faisabilité des objets imaginés par le service Recherche et Développement. Je suis : 	</a:t>
            </a:r>
            <a:r>
              <a:rPr lang="fr-FR">
                <a:latin typeface="Calibri" pitchFamily="34" charset="0"/>
              </a:rPr>
              <a:t>			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 </a:t>
            </a:r>
            <a:r>
              <a:rPr lang="fr-FR">
                <a:latin typeface="Calibri" pitchFamily="34" charset="0"/>
              </a:rPr>
              <a:t>Technicien d'essai dans un atelier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 </a:t>
            </a:r>
            <a:r>
              <a:rPr lang="fr-FR">
                <a:latin typeface="Calibri" pitchFamily="34" charset="0"/>
              </a:rPr>
              <a:t>Savant fou dans un garage laboratoire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 </a:t>
            </a:r>
            <a:r>
              <a:rPr lang="fr-FR">
                <a:latin typeface="Calibri" pitchFamily="34" charset="0"/>
              </a:rPr>
              <a:t>Concepteur numérique dans un bureau d'étude		</a:t>
            </a:r>
          </a:p>
          <a:p>
            <a:r>
              <a:rPr lang="fr-FR">
                <a:latin typeface="Calibri" pitchFamily="34" charset="0"/>
              </a:rPr>
              <a:t>						</a:t>
            </a:r>
          </a:p>
          <a:p>
            <a:r>
              <a:rPr lang="fr-FR" b="1">
                <a:latin typeface="Calibri" pitchFamily="34" charset="0"/>
              </a:rPr>
              <a:t>6. Aujourd'hui, je suis ajusteur-monteur. Demain je pourrai évoluer vers le métier de :</a:t>
            </a:r>
            <a:endParaRPr lang="fr-FR">
              <a:latin typeface="Calibri" pitchFamily="34" charset="0"/>
            </a:endParaRP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 </a:t>
            </a:r>
            <a:r>
              <a:rPr lang="fr-FR">
                <a:latin typeface="Calibri" pitchFamily="34" charset="0"/>
              </a:rPr>
              <a:t>Chef d'atelier</a:t>
            </a:r>
          </a:p>
          <a:p>
            <a:r>
              <a:rPr lang="fr-FR">
                <a:latin typeface="Calibri" pitchFamily="34" charset="0"/>
                <a:sym typeface="Wingdings" pitchFamily="2" charset="2"/>
              </a:rPr>
              <a:t>	  </a:t>
            </a:r>
            <a:r>
              <a:rPr lang="fr-FR">
                <a:latin typeface="Calibri" pitchFamily="34" charset="0"/>
              </a:rPr>
              <a:t>Chargé de maintenance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 </a:t>
            </a:r>
            <a:r>
              <a:rPr lang="fr-FR">
                <a:latin typeface="Calibri" pitchFamily="34" charset="0"/>
              </a:rPr>
              <a:t>PDG de l'entreprise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QUI SUIS-JE ?</a:t>
            </a:r>
          </a:p>
          <a:p>
            <a:r>
              <a:rPr lang="fr-FR" sz="2000" b="1">
                <a:solidFill>
                  <a:schemeClr val="tx2"/>
                </a:solidFill>
                <a:latin typeface="Calibri" pitchFamily="34" charset="0"/>
              </a:rPr>
              <a:t>Dans une entreprise industrielle il y a 4  fonctions principales.</a:t>
            </a:r>
          </a:p>
          <a:p>
            <a:r>
              <a:rPr lang="fr-FR" sz="2000" b="1">
                <a:solidFill>
                  <a:schemeClr val="tx2"/>
                </a:solidFill>
                <a:latin typeface="Calibri" pitchFamily="34" charset="0"/>
              </a:rPr>
              <a:t>Rattachez chaque métier à sa fonction : </a:t>
            </a:r>
            <a:endParaRPr lang="fr-FR" sz="15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676275" y="2894013"/>
            <a:ext cx="39782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Comptable</a:t>
            </a:r>
          </a:p>
          <a:p>
            <a:r>
              <a:rPr lang="fr-FR">
                <a:latin typeface="Calibri" pitchFamily="34" charset="0"/>
              </a:rPr>
              <a:t>Commercial</a:t>
            </a:r>
          </a:p>
          <a:p>
            <a:r>
              <a:rPr lang="fr-FR">
                <a:latin typeface="Calibri" pitchFamily="34" charset="0"/>
              </a:rPr>
              <a:t>Designer	</a:t>
            </a:r>
          </a:p>
          <a:p>
            <a:r>
              <a:rPr lang="fr-FR">
                <a:latin typeface="Calibri" pitchFamily="34" charset="0"/>
              </a:rPr>
              <a:t>Technicien de maintenance</a:t>
            </a:r>
          </a:p>
          <a:p>
            <a:r>
              <a:rPr lang="fr-FR">
                <a:latin typeface="Calibri" pitchFamily="34" charset="0"/>
              </a:rPr>
              <a:t>Logisticien</a:t>
            </a:r>
          </a:p>
          <a:p>
            <a:r>
              <a:rPr lang="fr-FR">
                <a:latin typeface="Calibri" pitchFamily="34" charset="0"/>
              </a:rPr>
              <a:t>Contrôleur qualité</a:t>
            </a:r>
          </a:p>
          <a:p>
            <a:r>
              <a:rPr lang="fr-FR">
                <a:latin typeface="Calibri" pitchFamily="34" charset="0"/>
              </a:rPr>
              <a:t>Conducteur de systèmes automatisés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9750" y="1773238"/>
          <a:ext cx="8147050" cy="36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31"/>
                <a:gridCol w="2036731"/>
                <a:gridCol w="2036731"/>
                <a:gridCol w="20367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CREER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PRODUIRE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GERER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855" name="Rectangle 5"/>
          <p:cNvSpPr>
            <a:spLocks noChangeArrowheads="1"/>
          </p:cNvSpPr>
          <p:nvPr/>
        </p:nvSpPr>
        <p:spPr bwMode="auto">
          <a:xfrm>
            <a:off x="4806950" y="3046413"/>
            <a:ext cx="3976688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Polisseur	</a:t>
            </a:r>
          </a:p>
          <a:p>
            <a:r>
              <a:rPr lang="fr-FR">
                <a:latin typeface="Calibri" pitchFamily="34" charset="0"/>
              </a:rPr>
              <a:t>Chaudronnier</a:t>
            </a:r>
          </a:p>
          <a:p>
            <a:r>
              <a:rPr lang="fr-FR">
                <a:latin typeface="Calibri" pitchFamily="34" charset="0"/>
              </a:rPr>
              <a:t>Responsable qualité</a:t>
            </a:r>
          </a:p>
          <a:p>
            <a:r>
              <a:rPr lang="fr-FR">
                <a:latin typeface="Calibri" pitchFamily="34" charset="0"/>
              </a:rPr>
              <a:t>Assistant Export</a:t>
            </a:r>
          </a:p>
          <a:p>
            <a:r>
              <a:rPr lang="fr-FR">
                <a:latin typeface="Calibri" pitchFamily="34" charset="0"/>
              </a:rPr>
              <a:t>Gestionnaire des Ressources humaines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re 1"/>
          <p:cNvSpPr>
            <a:spLocks noGrp="1"/>
          </p:cNvSpPr>
          <p:nvPr>
            <p:ph type="title"/>
          </p:nvPr>
        </p:nvSpPr>
        <p:spPr>
          <a:xfrm>
            <a:off x="539750" y="2636838"/>
            <a:ext cx="8229600" cy="993775"/>
          </a:xfrm>
        </p:spPr>
        <p:txBody>
          <a:bodyPr/>
          <a:lstStyle/>
          <a:p>
            <a:pPr algn="l"/>
            <a:r>
              <a:rPr lang="fr-FR" sz="5000" b="1" smtClean="0">
                <a:solidFill>
                  <a:schemeClr val="accent2"/>
                </a:solidFill>
              </a:rPr>
              <a:t>PARLONS CHIFFRES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PARLONS CHIFFRES !</a:t>
            </a:r>
          </a:p>
          <a:p>
            <a:r>
              <a:rPr lang="fr-FR" sz="2000" b="1">
                <a:solidFill>
                  <a:schemeClr val="tx2"/>
                </a:solidFill>
                <a:latin typeface="Calibri" pitchFamily="34" charset="0"/>
              </a:rPr>
              <a:t>Dans l'industrie, les entreprises, les emplois, les chiffre d'affaires, … se déclinent en milliers, millions voire milliards. Reliez chaque donnée au nombre qui lui correspond : </a:t>
            </a:r>
            <a:endParaRPr lang="fr-FR" sz="1500" b="1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1844675"/>
          <a:ext cx="6659563" cy="4248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232"/>
              </a:tblGrid>
              <a:tr h="391435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d'entreprises industriels en France</a:t>
                      </a:r>
                      <a:endParaRPr lang="fr-FR" dirty="0"/>
                    </a:p>
                  </a:txBody>
                  <a:tcPr/>
                </a:tc>
              </a:tr>
              <a:tr h="391435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d'emplois dans l'industrie en France</a:t>
                      </a:r>
                      <a:endParaRPr lang="fr-FR" dirty="0"/>
                    </a:p>
                  </a:txBody>
                  <a:tcPr/>
                </a:tc>
              </a:tr>
              <a:tr h="391435">
                <a:tc>
                  <a:txBody>
                    <a:bodyPr/>
                    <a:lstStyle/>
                    <a:p>
                      <a:r>
                        <a:rPr lang="fr-FR" dirty="0" smtClean="0"/>
                        <a:t>Proportion de PME et TPE (&lt;20 salariés) dans l'industrie</a:t>
                      </a:r>
                      <a:endParaRPr lang="fr-FR" dirty="0"/>
                    </a:p>
                  </a:txBody>
                  <a:tcPr/>
                </a:tc>
              </a:tr>
              <a:tr h="434483">
                <a:tc>
                  <a:txBody>
                    <a:bodyPr/>
                    <a:lstStyle/>
                    <a:p>
                      <a:r>
                        <a:rPr lang="fr-FR" dirty="0" smtClean="0"/>
                        <a:t>Proportion de femmes dans l'industrie	</a:t>
                      </a:r>
                      <a:endParaRPr lang="fr-FR" dirty="0"/>
                    </a:p>
                  </a:txBody>
                  <a:tcPr/>
                </a:tc>
              </a:tr>
              <a:tr h="452454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d'emplois dans l'aéronautique et l'</a:t>
                      </a:r>
                      <a:r>
                        <a:rPr lang="fr-FR" dirty="0" err="1" smtClean="0"/>
                        <a:t>aérospaciale</a:t>
                      </a:r>
                      <a:endParaRPr lang="fr-FR" dirty="0"/>
                    </a:p>
                  </a:txBody>
                  <a:tcPr/>
                </a:tc>
              </a:tr>
              <a:tr h="387030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jeunes embauchés par l'industrie chaque année</a:t>
                      </a:r>
                      <a:endParaRPr lang="fr-F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fr-FR" dirty="0" smtClean="0"/>
                        <a:t>Proportion de jeunes embauchés dans l'entreprise où ils sont formés</a:t>
                      </a:r>
                      <a:endParaRPr lang="fr-FR" dirty="0"/>
                    </a:p>
                  </a:txBody>
                  <a:tcPr/>
                </a:tc>
              </a:tr>
              <a:tr h="452454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d'ingénieurs dans l'industrie</a:t>
                      </a:r>
                      <a:endParaRPr lang="fr-FR" dirty="0"/>
                    </a:p>
                  </a:txBody>
                  <a:tcPr/>
                </a:tc>
              </a:tr>
              <a:tr h="339634">
                <a:tc>
                  <a:txBody>
                    <a:bodyPr/>
                    <a:lstStyle/>
                    <a:p>
                      <a:r>
                        <a:rPr lang="fr-FR" dirty="0" smtClean="0"/>
                        <a:t>Investissement annuel de l'industrie en R&amp;D</a:t>
                      </a:r>
                      <a:endParaRPr lang="fr-FR" dirty="0"/>
                    </a:p>
                  </a:txBody>
                  <a:tcPr/>
                </a:tc>
              </a:tr>
              <a:tr h="549938">
                <a:tc>
                  <a:txBody>
                    <a:bodyPr/>
                    <a:lstStyle/>
                    <a:p>
                      <a:r>
                        <a:rPr lang="fr-FR" dirty="0" smtClean="0"/>
                        <a:t>Chiffre d‘affaires annuel de l'industrie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6804025" y="1844675"/>
          <a:ext cx="2339975" cy="4262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2"/>
              </a:tblGrid>
              <a:tr h="358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250 000 emplois</a:t>
                      </a:r>
                      <a:endParaRPr lang="fr-FR" dirty="0"/>
                    </a:p>
                  </a:txBody>
                  <a:tcPr/>
                </a:tc>
              </a:tr>
              <a:tr h="427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80%</a:t>
                      </a:r>
                      <a:endParaRPr lang="fr-FR" dirty="0"/>
                    </a:p>
                  </a:txBody>
                  <a:tcPr/>
                </a:tc>
              </a:tr>
              <a:tr h="358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240 000</a:t>
                      </a:r>
                      <a:endParaRPr lang="fr-FR" dirty="0"/>
                    </a:p>
                  </a:txBody>
                  <a:tcPr/>
                </a:tc>
              </a:tr>
              <a:tr h="4629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930 milliards d'€</a:t>
                      </a:r>
                      <a:endParaRPr lang="fr-FR" dirty="0"/>
                    </a:p>
                  </a:txBody>
                  <a:tcPr/>
                </a:tc>
              </a:tr>
              <a:tr h="441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3,5 millions d'emplois</a:t>
                      </a:r>
                      <a:endParaRPr lang="fr-FR" dirty="0"/>
                    </a:p>
                  </a:txBody>
                  <a:tcPr/>
                </a:tc>
              </a:tr>
              <a:tr h="42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400 000</a:t>
                      </a:r>
                      <a:endParaRPr lang="fr-FR" dirty="0"/>
                    </a:p>
                  </a:txBody>
                  <a:tcPr/>
                </a:tc>
              </a:tr>
              <a:tr h="42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92%</a:t>
                      </a:r>
                      <a:endParaRPr lang="fr-FR" dirty="0"/>
                    </a:p>
                  </a:txBody>
                  <a:tcPr/>
                </a:tc>
              </a:tr>
              <a:tr h="42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20 milliards d'€</a:t>
                      </a:r>
                      <a:endParaRPr lang="fr-FR" dirty="0"/>
                    </a:p>
                  </a:txBody>
                  <a:tcPr/>
                </a:tc>
              </a:tr>
              <a:tr h="42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24%</a:t>
                      </a:r>
                      <a:endParaRPr lang="fr-FR" dirty="0"/>
                    </a:p>
                  </a:txBody>
                  <a:tcPr/>
                </a:tc>
              </a:tr>
              <a:tr h="5044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40 000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750" y="2636838"/>
            <a:ext cx="8229600" cy="9937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fr-FR" sz="5000" b="1" dirty="0" smtClean="0">
                <a:solidFill>
                  <a:schemeClr val="accent2"/>
                </a:solidFill>
              </a:rPr>
              <a:t>LE BASSIN DE THIERS</a:t>
            </a:r>
            <a:br>
              <a:rPr lang="fr-FR" sz="5000" b="1" dirty="0" smtClean="0">
                <a:solidFill>
                  <a:schemeClr val="accent2"/>
                </a:solidFill>
              </a:rPr>
            </a:br>
            <a:r>
              <a:rPr lang="fr-FR" sz="5000" b="1" dirty="0" smtClean="0">
                <a:solidFill>
                  <a:schemeClr val="accent2"/>
                </a:solidFill>
              </a:rPr>
              <a:t>ET SON INDUSTRIE</a:t>
            </a:r>
            <a:endParaRPr lang="fr-FR" sz="5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LE BASSIN DE THIERS ET SON INDUSTRIE</a:t>
            </a: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38113" y="1916113"/>
            <a:ext cx="90360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Quelle est l'activité historique phare de l'industrie de l'arrondissement de Thiers ?</a:t>
            </a:r>
            <a:r>
              <a:rPr lang="fr-FR">
                <a:latin typeface="Calibri" pitchFamily="34" charset="0"/>
              </a:rPr>
              <a:t>														</a:t>
            </a:r>
          </a:p>
          <a:p>
            <a:r>
              <a:rPr lang="fr-FR">
                <a:latin typeface="Calibri" pitchFamily="34" charset="0"/>
              </a:rPr>
              <a:t>														</a:t>
            </a:r>
          </a:p>
          <a:p>
            <a:r>
              <a:rPr lang="fr-FR" b="1">
                <a:latin typeface="Calibri" pitchFamily="34" charset="0"/>
              </a:rPr>
              <a:t>Depuis combien de temps fabrique t-on des couteaux sur Thiers?</a:t>
            </a:r>
          </a:p>
          <a:p>
            <a:r>
              <a:rPr lang="fr-FR" b="1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 </a:t>
            </a:r>
            <a:r>
              <a:rPr lang="fr-FR">
                <a:latin typeface="Calibri" pitchFamily="34" charset="0"/>
              </a:rPr>
              <a:t>6 ans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 </a:t>
            </a:r>
            <a:r>
              <a:rPr lang="fr-FR">
                <a:latin typeface="Calibri" pitchFamily="34" charset="0"/>
              </a:rPr>
              <a:t>60 ans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 </a:t>
            </a:r>
            <a:r>
              <a:rPr lang="fr-FR">
                <a:latin typeface="Calibri" pitchFamily="34" charset="0"/>
              </a:rPr>
              <a:t>600 ans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 </a:t>
            </a:r>
            <a:r>
              <a:rPr lang="fr-FR">
                <a:latin typeface="Calibri" pitchFamily="34" charset="0"/>
              </a:rPr>
              <a:t>6000 ans								</a:t>
            </a:r>
          </a:p>
          <a:p>
            <a:r>
              <a:rPr lang="fr-FR">
                <a:latin typeface="Calibri" pitchFamily="34" charset="0"/>
              </a:rPr>
              <a:t>			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LE BASSIN DE THIERS ET SON INDUSTRIE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20650" y="1412875"/>
            <a:ext cx="903605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Parmi les entreprises suivantes, une seule n'appartient pas au secteur, laquelle ?</a:t>
            </a:r>
          </a:p>
          <a:p>
            <a:r>
              <a:rPr lang="fr-FR">
                <a:latin typeface="Calibri" pitchFamily="34" charset="0"/>
              </a:rPr>
              <a:t>Plasturgie :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CEP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Wichard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Gepman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Manuthiers										</a:t>
            </a:r>
          </a:p>
          <a:p>
            <a:r>
              <a:rPr lang="fr-FR">
                <a:latin typeface="Calibri" pitchFamily="34" charset="0"/>
              </a:rPr>
              <a:t>Travail des métaux : 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Ricornet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Préciforge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Lacour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Dall'Anese Pascalu										</a:t>
            </a:r>
          </a:p>
          <a:p>
            <a:r>
              <a:rPr lang="fr-FR">
                <a:latin typeface="Calibri" pitchFamily="34" charset="0"/>
              </a:rPr>
              <a:t>Coutellerie :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Thérias et l'Econome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Dozorme</a:t>
            </a:r>
          </a:p>
          <a:p>
            <a:r>
              <a:rPr lang="fr-FR" b="1">
                <a:latin typeface="Calibri" pitchFamily="34" charset="0"/>
                <a:sym typeface="Wingdings" pitchFamily="2" charset="2"/>
              </a:rPr>
              <a:t>			  </a:t>
            </a:r>
            <a:r>
              <a:rPr lang="fr-FR">
                <a:latin typeface="Calibri" pitchFamily="34" charset="0"/>
              </a:rPr>
              <a:t>Serinox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Déglon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LE BASSIN DE THIERS ET SON INDUSTRIE</a:t>
            </a: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20650" y="1341438"/>
            <a:ext cx="90360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Parmi les entreprises suivantes, une seule n'appartient pas au secteur, laquelle ?</a:t>
            </a:r>
          </a:p>
          <a:p>
            <a:endParaRPr lang="fr-FR">
              <a:latin typeface="Calibri" pitchFamily="34" charset="0"/>
            </a:endParaRPr>
          </a:p>
          <a:p>
            <a:r>
              <a:rPr lang="fr-FR" b="1">
                <a:latin typeface="Calibri" pitchFamily="34" charset="0"/>
              </a:rPr>
              <a:t>Agroalimentaire </a:t>
            </a:r>
            <a:r>
              <a:rPr lang="fr-FR">
                <a:latin typeface="Calibri" pitchFamily="34" charset="0"/>
              </a:rPr>
              <a:t>:		</a:t>
            </a:r>
            <a:r>
              <a:rPr lang="fr-FR" b="1">
                <a:latin typeface="Calibri" pitchFamily="34" charset="0"/>
                <a:sym typeface="Wingdings" pitchFamily="2" charset="2"/>
              </a:rPr>
              <a:t>   </a:t>
            </a:r>
            <a:r>
              <a:rPr lang="fr-FR">
                <a:latin typeface="Calibri" pitchFamily="34" charset="0"/>
              </a:rPr>
              <a:t>Garmy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  </a:t>
            </a:r>
            <a:r>
              <a:rPr lang="fr-FR">
                <a:latin typeface="Calibri" pitchFamily="34" charset="0"/>
              </a:rPr>
              <a:t>Brueggen</a:t>
            </a:r>
          </a:p>
          <a:p>
            <a:r>
              <a:rPr lang="fr-FR">
                <a:latin typeface="Calibri" pitchFamily="34" charset="0"/>
              </a:rPr>
              <a:t>			 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Saga Nutrition</a:t>
            </a:r>
          </a:p>
          <a:p>
            <a:r>
              <a:rPr lang="fr-FR">
                <a:latin typeface="Calibri" pitchFamily="34" charset="0"/>
              </a:rPr>
              <a:t>			 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Gilbert</a:t>
            </a:r>
          </a:p>
          <a:p>
            <a:r>
              <a:rPr lang="fr-FR">
                <a:latin typeface="Calibri" pitchFamily="34" charset="0"/>
              </a:rPr>
              <a:t>									</a:t>
            </a:r>
          </a:p>
          <a:p>
            <a:r>
              <a:rPr lang="fr-FR" b="1">
                <a:latin typeface="Calibri" pitchFamily="34" charset="0"/>
              </a:rPr>
              <a:t>Emballage conditionnement :  </a:t>
            </a:r>
            <a:r>
              <a:rPr lang="fr-FR" b="1">
                <a:latin typeface="Calibri" pitchFamily="34" charset="0"/>
                <a:sym typeface="Wingdings" pitchFamily="2" charset="2"/>
              </a:rPr>
              <a:t> </a:t>
            </a:r>
            <a:r>
              <a:rPr lang="fr-FR">
                <a:latin typeface="Calibri" pitchFamily="34" charset="0"/>
              </a:rPr>
              <a:t>Celta</a:t>
            </a:r>
          </a:p>
          <a:p>
            <a:r>
              <a:rPr lang="fr-FR">
                <a:latin typeface="Calibri" pitchFamily="34" charset="0"/>
              </a:rPr>
              <a:t>			 </a:t>
            </a:r>
            <a:r>
              <a:rPr lang="fr-FR" b="1">
                <a:latin typeface="Calibri" pitchFamily="34" charset="0"/>
                <a:sym typeface="Wingdings" pitchFamily="2" charset="2"/>
              </a:rPr>
              <a:t>   </a:t>
            </a:r>
            <a:r>
              <a:rPr lang="fr-FR">
                <a:latin typeface="Calibri" pitchFamily="34" charset="0"/>
              </a:rPr>
              <a:t>Arno</a:t>
            </a:r>
          </a:p>
          <a:p>
            <a:r>
              <a:rPr lang="fr-FR">
                <a:latin typeface="Calibri" pitchFamily="34" charset="0"/>
              </a:rPr>
              <a:t>			  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Parembal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    </a:t>
            </a:r>
            <a:r>
              <a:rPr lang="fr-FR">
                <a:latin typeface="Calibri" pitchFamily="34" charset="0"/>
                <a:sym typeface="Wingdings" pitchFamily="2" charset="2"/>
              </a:rPr>
              <a:t>OI</a:t>
            </a:r>
            <a:r>
              <a:rPr lang="fr-FR">
                <a:latin typeface="Calibri" pitchFamily="34" charset="0"/>
              </a:rPr>
              <a:t>										</a:t>
            </a:r>
          </a:p>
          <a:p>
            <a:r>
              <a:rPr lang="fr-FR" b="1">
                <a:latin typeface="Calibri" pitchFamily="34" charset="0"/>
              </a:rPr>
              <a:t>Equipement de la personne : </a:t>
            </a:r>
            <a:r>
              <a:rPr lang="fr-FR" b="1">
                <a:latin typeface="Calibri" pitchFamily="34" charset="0"/>
                <a:sym typeface="Wingdings" pitchFamily="2" charset="2"/>
              </a:rPr>
              <a:t>   </a:t>
            </a:r>
            <a:r>
              <a:rPr lang="fr-FR">
                <a:latin typeface="Calibri" pitchFamily="34" charset="0"/>
              </a:rPr>
              <a:t>Pierre Cotte</a:t>
            </a:r>
          </a:p>
          <a:p>
            <a:r>
              <a:rPr lang="fr-FR" b="1">
                <a:latin typeface="Calibri" pitchFamily="34" charset="0"/>
                <a:sym typeface="Wingdings" pitchFamily="2" charset="2"/>
              </a:rPr>
              <a:t>			   </a:t>
            </a:r>
            <a:r>
              <a:rPr lang="fr-FR">
                <a:latin typeface="Calibri" pitchFamily="34" charset="0"/>
              </a:rPr>
              <a:t>Eska</a:t>
            </a:r>
          </a:p>
          <a:p>
            <a:r>
              <a:rPr lang="fr-FR" b="1">
                <a:latin typeface="Calibri" pitchFamily="34" charset="0"/>
                <a:sym typeface="Wingdings" pitchFamily="2" charset="2"/>
              </a:rPr>
              <a:t>			   </a:t>
            </a:r>
            <a:r>
              <a:rPr lang="fr-FR">
                <a:latin typeface="Calibri" pitchFamily="34" charset="0"/>
              </a:rPr>
              <a:t>Gouttebarge Coupe Précision</a:t>
            </a:r>
          </a:p>
          <a:p>
            <a:r>
              <a:rPr lang="fr-FR">
                <a:latin typeface="Calibri" pitchFamily="34" charset="0"/>
              </a:rPr>
              <a:t>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  </a:t>
            </a:r>
            <a:r>
              <a:rPr lang="fr-FR">
                <a:latin typeface="Calibri" pitchFamily="34" charset="0"/>
              </a:rPr>
              <a:t>Trébien	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LE BASSIN DE THIERS ET SON INDUSTRIE</a:t>
            </a: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20650" y="1052513"/>
            <a:ext cx="903605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Parmi les entreprises industrielles suivantes, quelles sont celles qui ne sont pas implantées sur l'arrondissement de Thiers ?	</a:t>
            </a:r>
            <a:r>
              <a:rPr lang="fr-FR">
                <a:latin typeface="Calibri" pitchFamily="34" charset="0"/>
              </a:rPr>
              <a:t>													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Volvic	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Domaéro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Sanofi	</a:t>
            </a:r>
            <a:r>
              <a:rPr lang="fr-FR" b="1">
                <a:latin typeface="Calibri" pitchFamily="34" charset="0"/>
                <a:sym typeface="Wingdings" pitchFamily="2" charset="2"/>
              </a:rPr>
              <a:t> 		  </a:t>
            </a:r>
            <a:r>
              <a:rPr lang="fr-FR">
                <a:latin typeface="Calibri" pitchFamily="34" charset="0"/>
              </a:rPr>
              <a:t>Omerin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ACEM	</a:t>
            </a:r>
            <a:r>
              <a:rPr lang="fr-FR" b="1">
                <a:latin typeface="Calibri" pitchFamily="34" charset="0"/>
                <a:sym typeface="Wingdings" pitchFamily="2" charset="2"/>
              </a:rPr>
              <a:t> 		  </a:t>
            </a:r>
            <a:r>
              <a:rPr lang="fr-FR">
                <a:latin typeface="Calibri" pitchFamily="34" charset="0"/>
              </a:rPr>
              <a:t>Constellium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l'Outil Parfait</a:t>
            </a:r>
            <a:r>
              <a:rPr lang="fr-FR" b="1">
                <a:latin typeface="Calibri" pitchFamily="34" charset="0"/>
                <a:sym typeface="Wingdings" pitchFamily="2" charset="2"/>
              </a:rPr>
              <a:t> 		  </a:t>
            </a:r>
            <a:r>
              <a:rPr lang="fr-FR">
                <a:latin typeface="Calibri" pitchFamily="34" charset="0"/>
              </a:rPr>
              <a:t>Setforge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  <a:sym typeface="Wingdings" pitchFamily="2" charset="2"/>
              </a:rPr>
              <a:t>C</a:t>
            </a:r>
            <a:r>
              <a:rPr lang="fr-FR">
                <a:latin typeface="Calibri" pitchFamily="34" charset="0"/>
              </a:rPr>
              <a:t>ruzille</a:t>
            </a:r>
            <a:r>
              <a:rPr lang="fr-FR" b="1">
                <a:latin typeface="Calibri" pitchFamily="34" charset="0"/>
                <a:sym typeface="Wingdings" pitchFamily="2" charset="2"/>
              </a:rPr>
              <a:t> 		  </a:t>
            </a:r>
            <a:r>
              <a:rPr lang="fr-FR">
                <a:latin typeface="Calibri" pitchFamily="34" charset="0"/>
              </a:rPr>
              <a:t>Limagrain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Slicom</a:t>
            </a:r>
            <a:r>
              <a:rPr lang="fr-FR" b="1">
                <a:latin typeface="Calibri" pitchFamily="34" charset="0"/>
                <a:sym typeface="Wingdings" pitchFamily="2" charset="2"/>
              </a:rPr>
              <a:t> 		  </a:t>
            </a:r>
            <a:r>
              <a:rPr lang="fr-FR">
                <a:latin typeface="Calibri" pitchFamily="34" charset="0"/>
              </a:rPr>
              <a:t>JPC Créations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Top Clean </a:t>
            </a:r>
            <a:r>
              <a:rPr lang="fr-FR" b="1">
                <a:latin typeface="Calibri" pitchFamily="34" charset="0"/>
                <a:sym typeface="Wingdings" pitchFamily="2" charset="2"/>
              </a:rPr>
              <a:t> 		  </a:t>
            </a:r>
            <a:r>
              <a:rPr lang="fr-FR">
                <a:latin typeface="Calibri" pitchFamily="34" charset="0"/>
              </a:rPr>
              <a:t>AOT</a:t>
            </a:r>
          </a:p>
          <a:p>
            <a:r>
              <a:rPr lang="fr-FR" b="1">
                <a:latin typeface="Calibri" pitchFamily="34" charset="0"/>
                <a:sym typeface="Wingdings" pitchFamily="2" charset="2"/>
              </a:rPr>
              <a:t>	  </a:t>
            </a:r>
            <a:r>
              <a:rPr lang="fr-FR">
                <a:latin typeface="Calibri" pitchFamily="34" charset="0"/>
              </a:rPr>
              <a:t>MSD</a:t>
            </a:r>
          </a:p>
          <a:p>
            <a:endParaRPr lang="fr-FR">
              <a:latin typeface="Calibri" pitchFamily="34" charset="0"/>
            </a:endParaRP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	</a:t>
            </a:r>
            <a:r>
              <a:rPr lang="fr-FR">
                <a:latin typeface="Calibri" pitchFamily="34" charset="0"/>
              </a:rPr>
              <a:t>							</a:t>
            </a:r>
          </a:p>
          <a:p>
            <a:r>
              <a:rPr lang="fr-FR" b="1">
                <a:latin typeface="Calibri" pitchFamily="34" charset="0"/>
              </a:rPr>
              <a:t>En France, 15% des salariés travaillent dans l'industrie. Sur l'arrondissement de Thiers, le pourcentage est :	</a:t>
            </a:r>
            <a:r>
              <a:rPr lang="fr-FR">
                <a:latin typeface="Calibri" pitchFamily="34" charset="0"/>
              </a:rPr>
              <a:t>													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&lt;15%	 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= 15%		</a:t>
            </a:r>
            <a:r>
              <a:rPr lang="fr-FR" b="1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&gt;15%						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>
          <a:xfrm>
            <a:off x="539750" y="2636838"/>
            <a:ext cx="8229600" cy="993775"/>
          </a:xfrm>
        </p:spPr>
        <p:txBody>
          <a:bodyPr/>
          <a:lstStyle/>
          <a:p>
            <a:pPr algn="l"/>
            <a:r>
              <a:rPr lang="fr-FR" sz="5000" b="1" smtClean="0">
                <a:solidFill>
                  <a:schemeClr val="accent2"/>
                </a:solidFill>
              </a:rPr>
              <a:t>VRAI ou FAUX	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VRAI ou FAUX ?</a:t>
            </a:r>
          </a:p>
          <a:p>
            <a:r>
              <a:rPr lang="fr-FR" sz="2000" b="1">
                <a:solidFill>
                  <a:schemeClr val="tx2"/>
                </a:solidFill>
                <a:latin typeface="Calibri" pitchFamily="34" charset="0"/>
              </a:rPr>
              <a:t>De nombreuses idées reçues circulent sur l'industrie. Parmi ces affirmations, à vous de démêler le vrai du faux</a:t>
            </a:r>
            <a:r>
              <a:rPr lang="fr-FR" b="1">
                <a:solidFill>
                  <a:schemeClr val="tx2"/>
                </a:solidFill>
                <a:latin typeface="Calibri" pitchFamily="34" charset="0"/>
              </a:rPr>
              <a:t>. </a:t>
            </a:r>
            <a:r>
              <a:rPr lang="fr-FR" sz="1500" b="1">
                <a:solidFill>
                  <a:schemeClr val="tx2"/>
                </a:solidFill>
                <a:latin typeface="Calibri" pitchFamily="34" charset="0"/>
              </a:rPr>
              <a:t>(Pour certaines affirmations les 2 réponses sont possibles)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0" y="1557338"/>
          <a:ext cx="9180513" cy="547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68"/>
                <a:gridCol w="770983"/>
                <a:gridCol w="7679062"/>
              </a:tblGrid>
              <a:tr h="38079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VRAI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FAUX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8255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L'industrie fait partie du secteur économique tertiaire.</a:t>
                      </a:r>
                      <a:endParaRPr lang="fr-FR" dirty="0"/>
                    </a:p>
                  </a:txBody>
                  <a:tcPr/>
                </a:tc>
              </a:tr>
              <a:tr h="448255">
                <a:tc>
                  <a:txBody>
                    <a:bodyPr/>
                    <a:lstStyle/>
                    <a:p>
                      <a:endParaRPr lang="fr-FR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L'industrie est innovante.</a:t>
                      </a:r>
                      <a:endParaRPr lang="fr-FR" dirty="0"/>
                    </a:p>
                  </a:txBody>
                  <a:tcPr/>
                </a:tc>
              </a:tr>
              <a:tr h="666385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L'industrie c'est la voie réservée aux élèves ayant suivi un cursus scolaire court (CAP, Bac Pro, …).</a:t>
                      </a:r>
                      <a:endParaRPr lang="fr-FR" dirty="0"/>
                    </a:p>
                  </a:txBody>
                  <a:tcPr/>
                </a:tc>
              </a:tr>
              <a:tr h="448255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Dans l'industrie tous les niveaux de qualification existent.</a:t>
                      </a:r>
                      <a:endParaRPr lang="fr-FR" dirty="0"/>
                    </a:p>
                  </a:txBody>
                  <a:tcPr/>
                </a:tc>
              </a:tr>
              <a:tr h="666385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Une fille mécanicienne de maintenance ou ingénieure en </a:t>
                      </a:r>
                      <a:r>
                        <a:rPr lang="fr-FR" sz="1800" dirty="0" err="1" smtClean="0"/>
                        <a:t>nano-technologie</a:t>
                      </a:r>
                      <a:r>
                        <a:rPr lang="fr-FR" sz="1800" dirty="0" smtClean="0"/>
                        <a:t>,                ça n’existe pas.</a:t>
                      </a:r>
                      <a:endParaRPr lang="fr-FR" dirty="0"/>
                    </a:p>
                  </a:txBody>
                  <a:tcPr/>
                </a:tc>
              </a:tr>
              <a:tr h="448255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Il  y a que des métiers manuels dans l'industrie.</a:t>
                      </a:r>
                      <a:endParaRPr lang="fr-FR" dirty="0"/>
                    </a:p>
                  </a:txBody>
                  <a:tcPr/>
                </a:tc>
              </a:tr>
              <a:tr h="448255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 plupart de tous les objets de notre quotidien sont issus de l'industrie.</a:t>
                      </a:r>
                      <a:endParaRPr lang="fr-FR" dirty="0"/>
                    </a:p>
                  </a:txBody>
                  <a:tcPr/>
                </a:tc>
              </a:tr>
              <a:tr h="448255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L'industrie n'embauche pas.</a:t>
                      </a:r>
                      <a:endParaRPr lang="fr-FR" dirty="0"/>
                    </a:p>
                  </a:txBody>
                  <a:tcPr/>
                </a:tc>
              </a:tr>
              <a:tr h="448255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Il n'y a que des métiers ennuyeux et répétitifs dans l'industrie.</a:t>
                      </a:r>
                      <a:endParaRPr lang="fr-FR" dirty="0"/>
                    </a:p>
                  </a:txBody>
                  <a:tcPr/>
                </a:tc>
              </a:tr>
              <a:tr h="62126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L'industrie pollue et ne tient pas compte de la protection de l'environnement.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>
          <a:xfrm>
            <a:off x="539750" y="2636838"/>
            <a:ext cx="8229600" cy="993775"/>
          </a:xfrm>
        </p:spPr>
        <p:txBody>
          <a:bodyPr/>
          <a:lstStyle/>
          <a:p>
            <a:pPr algn="l"/>
            <a:r>
              <a:rPr lang="fr-FR" sz="5000" b="1" smtClean="0">
                <a:solidFill>
                  <a:schemeClr val="accent2"/>
                </a:solidFill>
              </a:rPr>
              <a:t>CHERCHEZ L’INTRUS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CHERCHEZ L’INTRUS !</a:t>
            </a:r>
          </a:p>
          <a:p>
            <a:r>
              <a:rPr lang="fr-FR" sz="2000" b="1">
                <a:solidFill>
                  <a:schemeClr val="tx2"/>
                </a:solidFill>
                <a:latin typeface="Calibri" pitchFamily="34" charset="0"/>
              </a:rPr>
              <a:t>L'industrie dispose d’une grande variété de domaines d'activité, de métiers et de compétences. Pour chaque proposition ci-dessous, trouvez l'erreur :</a:t>
            </a:r>
            <a:endParaRPr lang="fr-FR" sz="15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0825" y="1989138"/>
            <a:ext cx="8893175" cy="34163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fr-FR" b="1" dirty="0">
                <a:latin typeface="+mn-lt"/>
              </a:rPr>
              <a:t>Dans </a:t>
            </a:r>
            <a:r>
              <a:rPr lang="fr-FR" b="1" dirty="0">
                <a:latin typeface="+mn-lt"/>
              </a:rPr>
              <a:t>une entreprise industrielle, le négociateur à l'international, c'est l'expert : 	</a:t>
            </a: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 </a:t>
            </a:r>
            <a:r>
              <a:rPr lang="fr-FR" dirty="0">
                <a:latin typeface="+mn-lt"/>
              </a:rPr>
              <a:t>Miami </a:t>
            </a:r>
            <a:r>
              <a:rPr lang="fr-FR" dirty="0">
                <a:latin typeface="+mn-lt"/>
              </a:rPr>
              <a:t>ou </a:t>
            </a:r>
            <a:r>
              <a:rPr lang="fr-FR" dirty="0">
                <a:latin typeface="+mn-lt"/>
              </a:rPr>
              <a:t>Manhattan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 </a:t>
            </a:r>
            <a:r>
              <a:rPr lang="fr-FR" dirty="0">
                <a:latin typeface="+mn-lt"/>
              </a:rPr>
              <a:t>De l'export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 </a:t>
            </a:r>
            <a:r>
              <a:rPr lang="fr-FR" dirty="0">
                <a:latin typeface="+mn-lt"/>
              </a:rPr>
              <a:t>De </a:t>
            </a:r>
            <a:r>
              <a:rPr lang="fr-FR" dirty="0">
                <a:latin typeface="+mn-lt"/>
              </a:rPr>
              <a:t>la recherche de clients </a:t>
            </a:r>
            <a:r>
              <a:rPr lang="fr-FR" dirty="0">
                <a:latin typeface="+mn-lt"/>
              </a:rPr>
              <a:t>étrangers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 </a:t>
            </a:r>
            <a:r>
              <a:rPr lang="fr-FR" dirty="0">
                <a:latin typeface="+mn-lt"/>
              </a:rPr>
              <a:t>De </a:t>
            </a:r>
            <a:r>
              <a:rPr lang="fr-FR" dirty="0">
                <a:latin typeface="+mn-lt"/>
              </a:rPr>
              <a:t>l'adaptation de l'offre </a:t>
            </a:r>
            <a:r>
              <a:rPr lang="fr-FR" dirty="0">
                <a:latin typeface="+mn-lt"/>
              </a:rPr>
              <a:t>aux </a:t>
            </a:r>
            <a:r>
              <a:rPr lang="fr-FR" dirty="0">
                <a:latin typeface="+mn-lt"/>
              </a:rPr>
              <a:t>besoins des clients étrangers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			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+mn-lt"/>
              </a:rPr>
              <a:t>2. Qui </a:t>
            </a:r>
            <a:r>
              <a:rPr lang="fr-FR" b="1" dirty="0">
                <a:latin typeface="+mn-lt"/>
              </a:rPr>
              <a:t>participe à la fabrication d'un CD ?</a:t>
            </a:r>
            <a:r>
              <a:rPr lang="fr-FR" dirty="0">
                <a:latin typeface="+mn-lt"/>
              </a:rPr>
              <a:t>						</a:t>
            </a:r>
            <a:r>
              <a:rPr lang="fr-FR" dirty="0">
                <a:latin typeface="+mn-lt"/>
                <a:sym typeface="Wingdings"/>
              </a:rPr>
              <a:t>  </a:t>
            </a:r>
            <a:r>
              <a:rPr lang="fr-FR" dirty="0">
                <a:latin typeface="+mn-lt"/>
              </a:rPr>
              <a:t>L'industrie </a:t>
            </a:r>
            <a:r>
              <a:rPr lang="fr-FR" dirty="0">
                <a:latin typeface="+mn-lt"/>
              </a:rPr>
              <a:t>chimique (différents colorants pour permettre la gravure du CD)		</a:t>
            </a:r>
            <a:r>
              <a:rPr lang="fr-FR" dirty="0">
                <a:latin typeface="+mn-lt"/>
                <a:sym typeface="Wingdings"/>
              </a:rPr>
              <a:t>  </a:t>
            </a:r>
            <a:r>
              <a:rPr lang="fr-FR" dirty="0">
                <a:latin typeface="+mn-lt"/>
              </a:rPr>
              <a:t>L'industrie </a:t>
            </a:r>
            <a:r>
              <a:rPr lang="fr-FR" dirty="0">
                <a:latin typeface="+mn-lt"/>
              </a:rPr>
              <a:t>électronique (la micro-gravure du CD</a:t>
            </a:r>
            <a:r>
              <a:rPr lang="fr-FR" dirty="0">
                <a:latin typeface="+mn-lt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  </a:t>
            </a:r>
            <a:r>
              <a:rPr lang="fr-FR" dirty="0">
                <a:latin typeface="+mn-lt"/>
              </a:rPr>
              <a:t>L'industrie </a:t>
            </a:r>
            <a:r>
              <a:rPr lang="fr-FR" dirty="0">
                <a:latin typeface="+mn-lt"/>
              </a:rPr>
              <a:t>plasturgique (la matière du CD et les différentes pellicules sur le CD)	</a:t>
            </a:r>
            <a:r>
              <a:rPr lang="fr-FR" dirty="0">
                <a:latin typeface="+mn-lt"/>
                <a:sym typeface="Wingdings"/>
              </a:rPr>
              <a:t>  </a:t>
            </a:r>
            <a:r>
              <a:rPr lang="fr-FR" dirty="0">
                <a:latin typeface="+mn-lt"/>
              </a:rPr>
              <a:t>David </a:t>
            </a:r>
            <a:r>
              <a:rPr lang="fr-FR" dirty="0">
                <a:latin typeface="+mn-lt"/>
              </a:rPr>
              <a:t>GUETTA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CHERCHEZ L’INTRUS !</a:t>
            </a:r>
          </a:p>
          <a:p>
            <a:r>
              <a:rPr lang="fr-FR" sz="2000" b="1">
                <a:solidFill>
                  <a:schemeClr val="tx2"/>
                </a:solidFill>
                <a:latin typeface="Calibri" pitchFamily="34" charset="0"/>
              </a:rPr>
              <a:t>L'industrie dispose d’une grande variété de domaines d'activité, de métiers et de compétences. Pour chaque proposition ci-dessous, trouvez l'erreur :</a:t>
            </a:r>
            <a:endParaRPr lang="fr-FR" sz="15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231775" y="2060575"/>
            <a:ext cx="8713788" cy="3140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3. L'un de ces métiers ne fait pas partie des métiers de l'industrie :		</a:t>
            </a:r>
          </a:p>
          <a:p>
            <a:r>
              <a:rPr lang="fr-FR" b="1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</a:rPr>
              <a:t> </a:t>
            </a:r>
            <a:r>
              <a:rPr lang="fr-FR">
                <a:latin typeface="Calibri" pitchFamily="34" charset="0"/>
                <a:sym typeface="Wingdings" pitchFamily="2" charset="2"/>
              </a:rPr>
              <a:t></a:t>
            </a:r>
            <a:r>
              <a:rPr lang="fr-FR">
                <a:latin typeface="Calibri" pitchFamily="34" charset="0"/>
              </a:rPr>
              <a:t> Technicien qualité</a:t>
            </a:r>
          </a:p>
          <a:p>
            <a:r>
              <a:rPr lang="fr-FR">
                <a:latin typeface="Calibri" pitchFamily="34" charset="0"/>
              </a:rPr>
              <a:t>	 </a:t>
            </a:r>
            <a:r>
              <a:rPr lang="fr-FR">
                <a:latin typeface="Calibri" pitchFamily="34" charset="0"/>
                <a:sym typeface="Wingdings" pitchFamily="2" charset="2"/>
              </a:rPr>
              <a:t></a:t>
            </a:r>
            <a:r>
              <a:rPr lang="fr-FR">
                <a:latin typeface="Calibri" pitchFamily="34" charset="0"/>
              </a:rPr>
              <a:t> Conducteur de de ligne de production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Référenceur web</a:t>
            </a:r>
          </a:p>
          <a:p>
            <a:r>
              <a:rPr lang="fr-FR">
                <a:latin typeface="Calibri" pitchFamily="34" charset="0"/>
              </a:rPr>
              <a:t>	 </a:t>
            </a:r>
            <a:r>
              <a:rPr lang="fr-FR">
                <a:latin typeface="Calibri" pitchFamily="34" charset="0"/>
                <a:sym typeface="Wingdings" pitchFamily="2" charset="2"/>
              </a:rPr>
              <a:t></a:t>
            </a:r>
            <a:r>
              <a:rPr lang="fr-FR">
                <a:latin typeface="Calibri" pitchFamily="34" charset="0"/>
              </a:rPr>
              <a:t> Rêveur ou rav-eur</a:t>
            </a:r>
          </a:p>
          <a:p>
            <a:endParaRPr lang="fr-FR" b="1">
              <a:latin typeface="Calibri" pitchFamily="34" charset="0"/>
            </a:endParaRPr>
          </a:p>
          <a:p>
            <a:r>
              <a:rPr lang="fr-FR" b="1">
                <a:latin typeface="Calibri" pitchFamily="34" charset="0"/>
              </a:rPr>
              <a:t>4. Pour travailler dans l'industrie, il est important d'avoir :	</a:t>
            </a:r>
            <a:r>
              <a:rPr lang="fr-FR">
                <a:latin typeface="Calibri" pitchFamily="34" charset="0"/>
              </a:rPr>
              <a:t>			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L'esprit d'équipe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Peu d'ambition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De la rigueur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De la curiosité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CHERCHEZ L’INTRUS !</a:t>
            </a:r>
          </a:p>
          <a:p>
            <a:r>
              <a:rPr lang="fr-FR" sz="2000" b="1">
                <a:solidFill>
                  <a:schemeClr val="tx2"/>
                </a:solidFill>
                <a:latin typeface="Calibri" pitchFamily="34" charset="0"/>
              </a:rPr>
              <a:t>L'industrie dispose d’une grande variété de domaines d'activité, de métiers et de compétences. Pour chaque proposition ci-dessous, trouvez l'erreur :</a:t>
            </a:r>
            <a:endParaRPr lang="fr-FR" sz="15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231775" y="1989138"/>
            <a:ext cx="8713788" cy="369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5. Dans une entreprise industrielle, une personne qui aime convaincre  et qui a le sens du contact peut travailler au service : 						</a:t>
            </a:r>
          </a:p>
          <a:p>
            <a:r>
              <a:rPr lang="fr-FR" b="1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Commercial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Marketing</a:t>
            </a:r>
          </a:p>
          <a:p>
            <a:r>
              <a:rPr lang="fr-FR">
                <a:latin typeface="Calibri" pitchFamily="34" charset="0"/>
              </a:rPr>
              <a:t>	 </a:t>
            </a:r>
            <a:r>
              <a:rPr lang="fr-FR">
                <a:latin typeface="Calibri" pitchFamily="34" charset="0"/>
                <a:sym typeface="Wingdings" pitchFamily="2" charset="2"/>
              </a:rPr>
              <a:t> </a:t>
            </a:r>
            <a:r>
              <a:rPr lang="fr-FR">
                <a:latin typeface="Calibri" pitchFamily="34" charset="0"/>
              </a:rPr>
              <a:t>Communication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Baratin</a:t>
            </a:r>
          </a:p>
          <a:p>
            <a:endParaRPr lang="fr-FR" b="1">
              <a:latin typeface="Calibri" pitchFamily="34" charset="0"/>
            </a:endParaRPr>
          </a:p>
          <a:p>
            <a:r>
              <a:rPr lang="fr-FR" b="1">
                <a:latin typeface="Calibri" pitchFamily="34" charset="0"/>
              </a:rPr>
              <a:t>6. Dans une entreprise industrielle, la personne qui est au top des tendances et qui crée les objets de demain est : </a:t>
            </a:r>
            <a:r>
              <a:rPr lang="fr-FR">
                <a:latin typeface="Calibri" pitchFamily="34" charset="0"/>
              </a:rPr>
              <a:t>						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Créateur designer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Maquettiste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Dessinateur industriel</a:t>
            </a:r>
          </a:p>
          <a:p>
            <a:r>
              <a:rPr lang="fr-FR">
                <a:latin typeface="Calibri" pitchFamily="34" charset="0"/>
              </a:rPr>
              <a:t>	</a:t>
            </a:r>
            <a:r>
              <a:rPr lang="fr-FR">
                <a:latin typeface="Calibri" pitchFamily="34" charset="0"/>
                <a:sym typeface="Wingdings" pitchFamily="2" charset="2"/>
              </a:rPr>
              <a:t>  </a:t>
            </a:r>
            <a:r>
              <a:rPr lang="fr-FR">
                <a:latin typeface="Calibri" pitchFamily="34" charset="0"/>
              </a:rPr>
              <a:t>Karl LAGERFELD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re 1"/>
          <p:cNvSpPr>
            <a:spLocks noGrp="1"/>
          </p:cNvSpPr>
          <p:nvPr>
            <p:ph type="title"/>
          </p:nvPr>
        </p:nvSpPr>
        <p:spPr>
          <a:xfrm>
            <a:off x="539750" y="2636838"/>
            <a:ext cx="8229600" cy="993775"/>
          </a:xfrm>
        </p:spPr>
        <p:txBody>
          <a:bodyPr/>
          <a:lstStyle/>
          <a:p>
            <a:pPr algn="l"/>
            <a:r>
              <a:rPr lang="fr-FR" sz="5000" b="1" smtClean="0">
                <a:solidFill>
                  <a:schemeClr val="accent2"/>
                </a:solidFill>
              </a:rPr>
              <a:t>QUI SUIS-JE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oneTexte 3"/>
          <p:cNvSpPr txBox="1">
            <a:spLocks noChangeArrowheads="1"/>
          </p:cNvSpPr>
          <p:nvPr/>
        </p:nvSpPr>
        <p:spPr bwMode="auto">
          <a:xfrm>
            <a:off x="385763" y="338138"/>
            <a:ext cx="8405812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500" b="1">
                <a:solidFill>
                  <a:srgbClr val="C00000"/>
                </a:solidFill>
                <a:latin typeface="Calibri" pitchFamily="34" charset="0"/>
              </a:rPr>
              <a:t>QUI SUIS-JE ?</a:t>
            </a:r>
          </a:p>
          <a:p>
            <a:r>
              <a:rPr lang="fr-FR" sz="2000" b="1">
                <a:solidFill>
                  <a:schemeClr val="tx2"/>
                </a:solidFill>
                <a:latin typeface="Calibri" pitchFamily="34" charset="0"/>
              </a:rPr>
              <a:t>L'industrie, c'est 3,5 millions d'emplois directs et des centaines de métiers différents. A vous de retrouver quel métier ou tâche  correspond à chaque description.</a:t>
            </a:r>
            <a:endParaRPr lang="fr-FR" sz="15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7513" y="1739900"/>
            <a:ext cx="8374062" cy="45227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fr-FR" b="1" dirty="0">
                <a:latin typeface="+mn-lt"/>
              </a:rPr>
              <a:t>J'organise </a:t>
            </a:r>
            <a:r>
              <a:rPr lang="fr-FR" b="1" dirty="0">
                <a:latin typeface="+mn-lt"/>
              </a:rPr>
              <a:t>et facilite le travail des opérateurs, je suis :	</a:t>
            </a:r>
            <a:r>
              <a:rPr lang="fr-FR" dirty="0">
                <a:latin typeface="+mn-lt"/>
              </a:rPr>
              <a:t>		</a:t>
            </a: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 </a:t>
            </a:r>
            <a:r>
              <a:rPr lang="fr-FR" dirty="0">
                <a:latin typeface="+mn-lt"/>
              </a:rPr>
              <a:t>Technicien méthode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 </a:t>
            </a:r>
            <a:r>
              <a:rPr lang="fr-FR" dirty="0">
                <a:latin typeface="+mn-lt"/>
              </a:rPr>
              <a:t>Logisticien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 </a:t>
            </a:r>
            <a:r>
              <a:rPr lang="fr-FR" dirty="0">
                <a:latin typeface="+mn-lt"/>
              </a:rPr>
              <a:t>Inspecteur </a:t>
            </a:r>
            <a:r>
              <a:rPr lang="fr-FR" dirty="0">
                <a:latin typeface="+mn-lt"/>
              </a:rPr>
              <a:t>des travaux finis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			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+mn-lt"/>
              </a:rPr>
              <a:t>2. Je </a:t>
            </a:r>
            <a:r>
              <a:rPr lang="fr-FR" b="1" dirty="0">
                <a:latin typeface="+mn-lt"/>
              </a:rPr>
              <a:t>suis responsable environnement. Mon rôle est de trouver des moyens :	</a:t>
            </a:r>
            <a:endParaRPr lang="fr-FR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  </a:t>
            </a:r>
            <a:r>
              <a:rPr lang="fr-FR" dirty="0">
                <a:latin typeface="+mn-lt"/>
              </a:rPr>
              <a:t>D'empêcher </a:t>
            </a:r>
            <a:r>
              <a:rPr lang="fr-FR" dirty="0">
                <a:latin typeface="+mn-lt"/>
              </a:rPr>
              <a:t>les écologistes de pénétrer dans </a:t>
            </a:r>
            <a:r>
              <a:rPr lang="fr-FR" dirty="0">
                <a:latin typeface="+mn-lt"/>
              </a:rPr>
              <a:t>l'entreprise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  </a:t>
            </a:r>
            <a:r>
              <a:rPr lang="fr-FR" dirty="0">
                <a:latin typeface="+mn-lt"/>
              </a:rPr>
              <a:t>D'économiser </a:t>
            </a:r>
            <a:r>
              <a:rPr lang="fr-FR" dirty="0">
                <a:latin typeface="+mn-lt"/>
              </a:rPr>
              <a:t>des matières premières, valoriser les déchets et sensibiliser le personnel à </a:t>
            </a:r>
            <a:r>
              <a:rPr lang="fr-FR" dirty="0">
                <a:latin typeface="+mn-lt"/>
              </a:rPr>
              <a:t>l'environnement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  </a:t>
            </a:r>
            <a:r>
              <a:rPr lang="fr-FR" dirty="0">
                <a:latin typeface="+mn-lt"/>
              </a:rPr>
              <a:t>De </a:t>
            </a:r>
            <a:r>
              <a:rPr lang="fr-FR" dirty="0">
                <a:latin typeface="+mn-lt"/>
              </a:rPr>
              <a:t>créer un environnement de travail agréable pour les salariés de mon entreprise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			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+mn-lt"/>
              </a:rPr>
              <a:t>3. Je </a:t>
            </a:r>
            <a:r>
              <a:rPr lang="fr-FR" b="1" dirty="0">
                <a:latin typeface="+mn-lt"/>
              </a:rPr>
              <a:t>pilote les robots dans mon entreprise. Je suis : </a:t>
            </a:r>
            <a:r>
              <a:rPr lang="fr-FR" dirty="0">
                <a:latin typeface="+mn-lt"/>
              </a:rPr>
              <a:t> 	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  </a:t>
            </a:r>
            <a:r>
              <a:rPr lang="fr-FR" dirty="0">
                <a:latin typeface="+mn-lt"/>
              </a:rPr>
              <a:t>Un </a:t>
            </a:r>
            <a:r>
              <a:rPr lang="fr-FR" dirty="0">
                <a:latin typeface="+mn-lt"/>
              </a:rPr>
              <a:t>technicien de </a:t>
            </a:r>
            <a:r>
              <a:rPr lang="fr-FR" dirty="0">
                <a:latin typeface="+mn-lt"/>
              </a:rPr>
              <a:t>maintenance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</a:rPr>
              <a:t>	</a:t>
            </a:r>
            <a:r>
              <a:rPr lang="fr-FR" dirty="0">
                <a:latin typeface="+mn-lt"/>
                <a:sym typeface="Wingdings"/>
              </a:rPr>
              <a:t>  </a:t>
            </a:r>
            <a:r>
              <a:rPr lang="fr-FR" dirty="0">
                <a:latin typeface="+mn-lt"/>
                <a:sym typeface="Wingdings"/>
              </a:rPr>
              <a:t>U</a:t>
            </a:r>
            <a:r>
              <a:rPr lang="fr-FR" dirty="0">
                <a:latin typeface="+mn-lt"/>
              </a:rPr>
              <a:t>n robot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+mn-lt"/>
                <a:sym typeface="Wingdings"/>
              </a:rPr>
              <a:t>	  </a:t>
            </a:r>
            <a:r>
              <a:rPr lang="fr-FR" dirty="0">
                <a:latin typeface="+mn-lt"/>
              </a:rPr>
              <a:t>Un </a:t>
            </a:r>
            <a:r>
              <a:rPr lang="fr-FR" dirty="0">
                <a:latin typeface="+mn-lt"/>
              </a:rPr>
              <a:t>informaticien industriel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944</Words>
  <Application>Microsoft Office PowerPoint</Application>
  <PresentationFormat>Affichage à l'écran (4:3)</PresentationFormat>
  <Paragraphs>199</Paragraphs>
  <Slides>18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Calibri</vt:lpstr>
      <vt:lpstr>Arial</vt:lpstr>
      <vt:lpstr>Wingdings</vt:lpstr>
      <vt:lpstr>Thème Office</vt:lpstr>
      <vt:lpstr>QCM</vt:lpstr>
      <vt:lpstr>VRAI ou FAUX  ?</vt:lpstr>
      <vt:lpstr>Diapositive 3</vt:lpstr>
      <vt:lpstr>CHERCHEZ L’INTRUS !</vt:lpstr>
      <vt:lpstr>Diapositive 5</vt:lpstr>
      <vt:lpstr>Diapositive 6</vt:lpstr>
      <vt:lpstr>Diapositive 7</vt:lpstr>
      <vt:lpstr>QUI SUIS-JE ?</vt:lpstr>
      <vt:lpstr>Diapositive 9</vt:lpstr>
      <vt:lpstr>Diapositive 10</vt:lpstr>
      <vt:lpstr>Diapositive 11</vt:lpstr>
      <vt:lpstr>PARLONS CHIFFRES !</vt:lpstr>
      <vt:lpstr>Diapositive 13</vt:lpstr>
      <vt:lpstr>LE BASSIN DE THIERS ET SON INDUSTRIE</vt:lpstr>
      <vt:lpstr>Diapositive 15</vt:lpstr>
      <vt:lpstr>Diapositive 16</vt:lpstr>
      <vt:lpstr>Diapositive 17</vt:lpstr>
      <vt:lpstr>Diapositive 18</vt:lpstr>
    </vt:vector>
  </TitlesOfParts>
  <Company>CCI Clermont Issoire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1182</dc:creator>
  <cp:lastModifiedBy>gdm-cg20</cp:lastModifiedBy>
  <cp:revision>71</cp:revision>
  <cp:lastPrinted>2013-03-14T16:20:45Z</cp:lastPrinted>
  <dcterms:created xsi:type="dcterms:W3CDTF">2011-01-19T15:57:15Z</dcterms:created>
  <dcterms:modified xsi:type="dcterms:W3CDTF">2015-02-01T19:52:22Z</dcterms:modified>
</cp:coreProperties>
</file>