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_rels/notesSlide8.xml.rels" ContentType="application/vnd.openxmlformats-package.relationships+xml"/>
  <Override PartName="/ppt/notesSlides/_rels/notesSlide7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6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_rels/notesSlide3.xml.rels" ContentType="application/vnd.openxmlformats-package.relationships+xml"/>
  <Override PartName="/ppt/notesSlides/_rels/notesSlide2.xml.rels" ContentType="application/vnd.openxmlformats-package.relationships+xml"/>
  <Override PartName="/ppt/notesSlides/_rels/notesSlide1.xml.rels" ContentType="application/vnd.openxmlformats-package.relationships+xml"/>
  <Override PartName="/ppt/notesSlides/_rels/notesSlide9.xml.rels" ContentType="application/vnd.openxmlformats-package.relationships+xml"/>
  <Override PartName="/ppt/notesSlides/notesSlide1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6.xml" ContentType="application/vnd.openxmlformats-officedocument.presentationml.notesSlide+xml"/>
  <Override PartName="/ppt/_rels/presentation.xml.rels" ContentType="application/vnd.openxmlformats-package.relationships+xml"/>
  <Override PartName="/ppt/media/image10.png" ContentType="image/png"/>
  <Override PartName="/ppt/media/image4.png" ContentType="image/png"/>
  <Override PartName="/ppt/media/image1.jpeg" ContentType="image/jpeg"/>
  <Override PartName="/ppt/media/image8.jpeg" ContentType="image/jpeg"/>
  <Override PartName="/ppt/media/image3.png" ContentType="image/png"/>
  <Override PartName="/ppt/media/image2.jpeg" ContentType="image/jpeg"/>
  <Override PartName="/ppt/media/image12.png" ContentType="image/png"/>
  <Override PartName="/ppt/media/image9.jpeg" ContentType="image/jpeg"/>
  <Override PartName="/ppt/media/image6.png" ContentType="image/png"/>
  <Override PartName="/ppt/media/image11.png" ContentType="image/png"/>
  <Override PartName="/ppt/media/image5.png" ContentType="image/png"/>
  <Override PartName="/ppt/media/image7.jpeg" ContentType="image/jpeg"/>
  <Override PartName="/ppt/slideLayouts/slideLayout14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_rels/slideLayout16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8.xml" ContentType="application/vnd.openxmlformats-officedocument.presentationml.slideLayout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slide9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_rels/slideMaster2.xml.rels" ContentType="application/vnd.openxmlformats-package.relationships+xml"/>
  <Override PartName="/ppt/slideMasters/_rels/slideMaster1.xml.rels" ContentType="application/vnd.openxmlformats-package.relationships+xml"/>
  <Override PartName="/ppt/slideMasters/slideMaster2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>
  <p:sldMasterIdLst>
    <p:sldMasterId id="2147483648" r:id="rId2"/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9144000" cy="6858000"/>
  <p:notesSz cx="6797675" cy="9928225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3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bIns="0" lIns="0" rIns="0" tIns="0" wrap="none"/>
          <a:p>
            <a:r>
              <a:rPr lang="fr-FR"/>
              <a:t>Cliquez pour modifier le format des notes</a:t>
            </a:r>
            <a:endParaRPr/>
          </a:p>
        </p:txBody>
      </p:sp>
      <p:sp>
        <p:nvSpPr>
          <p:cNvPr id="6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r>
              <a:rPr lang="fr-FR"/>
              <a:t>&lt;en-tête&gt;</a:t>
            </a:r>
            <a:endParaRPr/>
          </a:p>
        </p:txBody>
      </p:sp>
      <p:sp>
        <p:nvSpPr>
          <p:cNvPr id="7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bIns="0" lIns="0" rIns="0" tIns="0" wrap="none"/>
          <a:p>
            <a:pPr algn="r"/>
            <a:r>
              <a:rPr lang="fr-FR"/>
              <a:t>&lt;date/heure&gt;</a:t>
            </a:r>
            <a:endParaRPr/>
          </a:p>
        </p:txBody>
      </p:sp>
      <p:sp>
        <p:nvSpPr>
          <p:cNvPr id="7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r>
              <a:rPr lang="fr-FR"/>
              <a:t>&lt;pied de page&gt;</a:t>
            </a:r>
            <a:endParaRPr/>
          </a:p>
        </p:txBody>
      </p:sp>
      <p:sp>
        <p:nvSpPr>
          <p:cNvPr id="7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anchor="b" bIns="0" lIns="0" rIns="0" tIns="0" wrap="none"/>
          <a:p>
            <a:pPr algn="r"/>
            <a:fld id="{880F2BEA-B784-43D9-A723-49A41794C93F}" type="slidenum">
              <a:rPr lang="fr-FR"/>
              <a:t>&lt;numéro&gt;</a:t>
            </a:fld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09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84700E76-2AFE-435E-BEEB-051C839B9EA7}" type="slidenum">
              <a:rPr lang="fr-FR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27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3326FB53-77C3-4431-92E4-476E0B64B411}" type="slidenum">
              <a:rPr lang="fr-FR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29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99152033-1901-48F2-9FA2-E98898E7FFF2}" type="slidenum">
              <a:rPr lang="fr-FR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11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97135B24-FD67-43DD-B71C-4123872FEF4B}" type="slidenum">
              <a:rPr lang="fr-FR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13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0DF394CF-F51B-40D2-8EF1-C0670820416E}" type="slidenum">
              <a:rPr lang="fr-FR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15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F948F836-93F5-436B-B15B-871A44F27475}" type="slidenum">
              <a:rPr lang="fr-FR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17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78760273-4BB3-402A-8333-E8F7C29ACD49}" type="slidenum">
              <a:rPr lang="fr-FR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19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18C043E6-5BD7-4395-A047-9BC396018645}" type="slidenum">
              <a:rPr lang="fr-FR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21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6FC8EF40-5080-4B84-BADD-F40F1CDB6FBD}" type="slidenum">
              <a:rPr lang="fr-FR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23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8E5259FD-4956-4F34-8626-8F020CD85B45}" type="slidenum">
              <a:rPr lang="fr-FR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body"/>
          </p:nvPr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endParaRPr/>
          </a:p>
        </p:txBody>
      </p:sp>
      <p:sp>
        <p:nvSpPr>
          <p:cNvPr id="125" name="CustomShape 2"/>
          <p:cNvSpPr/>
          <p:nvPr/>
        </p:nvSpPr>
        <p:spPr>
          <a:xfrm>
            <a:off x="0" y="0"/>
            <a:ext cx="11796480" cy="117964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fld id="{64B9ADB1-1CDB-4ABB-A728-B5CF2972A0B0}" type="slidenum">
              <a:rPr lang="fr-FR">
                <a:solidFill>
                  <a:srgbClr val="000000"/>
                </a:solidFill>
                <a:latin typeface="+mn-lt"/>
                <a:ea typeface="+mn-ea"/>
              </a:rPr>
              <a:t>&lt;numéro&gt;</a:t>
            </a:fld>
            <a:endParaRPr/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48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046360" cy="397764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verTx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63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fourObj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2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3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4" name="PlaceHolder 5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blank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Only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82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AndObj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objAndTwoObj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397728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579920" y="36817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preserve="1" type="twoObjOverTx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516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endParaRPr/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579920" y="1604520"/>
            <a:ext cx="392616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1720"/>
            <a:ext cx="8045640" cy="1896840"/>
          </a:xfrm>
          <a:prstGeom prst="rect">
            <a:avLst/>
          </a:prstGeom>
        </p:spPr>
        <p:txBody>
          <a:bodyPr bIns="0" lIns="0" rIns="0" tIns="0" wrap="none"/>
          <a:p>
            <a:endParaRPr/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680"/>
            <a:ext cx="8228880" cy="1142640"/>
          </a:xfrm>
          <a:prstGeom prst="rect">
            <a:avLst/>
          </a:prstGeom>
        </p:spPr>
        <p:txBody>
          <a:bodyPr anchor="ctr" bIns="0" lIns="0" rIns="0" tIns="0" wrap="none"/>
          <a:p>
            <a:r>
              <a:rPr lang="fr-FR"/>
              <a:t>Cliquez pour éditer le format du texte-titre</a:t>
            </a:r>
            <a:endParaRPr/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fr-FR"/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/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/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/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/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/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/>
              <a:t>Septième niveau de plan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Pr>
        <a:blipFill>
          <a:blip r:embed="rId2"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anchor="ctr" bIns="0" lIns="0" rIns="0" tIns="0" wrap="none"/>
          <a:p>
            <a:pPr algn="ctr"/>
            <a:r>
              <a:rPr lang="fr-FR"/>
              <a:t>Cliquez pour éditer le format du texte-titre</a:t>
            </a:r>
            <a:endParaRPr/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046360" cy="3977280"/>
          </a:xfrm>
          <a:prstGeom prst="rect">
            <a:avLst/>
          </a:prstGeom>
        </p:spPr>
        <p:txBody>
          <a:bodyPr bIns="0" lIns="0" rIns="0" tIns="0" wrap="none"/>
          <a:p>
            <a:pPr>
              <a:buSzPct val="45000"/>
              <a:buFont typeface="StarSymbol"/>
              <a:buChar char=""/>
            </a:pPr>
            <a:r>
              <a:rPr lang="fr-FR"/>
              <a:t>Cliquez pour éditer le format du plan de texte</a:t>
            </a:r>
            <a:endParaRPr/>
          </a:p>
          <a:p>
            <a:pPr lvl="1">
              <a:buSzPct val="75000"/>
              <a:buFont typeface="StarSymbol"/>
              <a:buChar char=""/>
            </a:pPr>
            <a:r>
              <a:rPr lang="fr-FR"/>
              <a:t>Second niveau de plan</a:t>
            </a:r>
            <a:endParaRPr/>
          </a:p>
          <a:p>
            <a:pPr lvl="2">
              <a:buSzPct val="45000"/>
              <a:buFont typeface="StarSymbol"/>
              <a:buChar char=""/>
            </a:pPr>
            <a:r>
              <a:rPr lang="fr-FR"/>
              <a:t>Troisième niveau de plan</a:t>
            </a:r>
            <a:endParaRPr/>
          </a:p>
          <a:p>
            <a:pPr lvl="3">
              <a:buSzPct val="75000"/>
              <a:buFont typeface="StarSymbol"/>
              <a:buChar char=""/>
            </a:pPr>
            <a:r>
              <a:rPr lang="fr-FR"/>
              <a:t>Quatrième niveau de plan</a:t>
            </a:r>
            <a:endParaRPr/>
          </a:p>
          <a:p>
            <a:pPr lvl="4">
              <a:buSzPct val="45000"/>
              <a:buFont typeface="StarSymbol"/>
              <a:buChar char=""/>
            </a:pPr>
            <a:r>
              <a:rPr lang="fr-FR"/>
              <a:t>Cinquième niveau de plan</a:t>
            </a:r>
            <a:endParaRPr/>
          </a:p>
          <a:p>
            <a:pPr lvl="5">
              <a:buSzPct val="45000"/>
              <a:buFont typeface="StarSymbol"/>
              <a:buChar char=""/>
            </a:pPr>
            <a:r>
              <a:rPr lang="fr-FR"/>
              <a:t>Sixième niveau de plan</a:t>
            </a:r>
            <a:endParaRPr/>
          </a:p>
          <a:p>
            <a:pPr lvl="6">
              <a:buSzPct val="45000"/>
              <a:buFont typeface="StarSymbol"/>
              <a:buChar char=""/>
            </a:pPr>
            <a:r>
              <a:rPr lang="fr-FR"/>
              <a:t>Septième niveau de plan</a:t>
            </a:r>
            <a:endParaRPr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3.xml"/><Relationship Id="rId6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image" Target="../media/image8.jpe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3060000" y="5186880"/>
            <a:ext cx="5760000" cy="912960"/>
          </a:xfrm>
          <a:prstGeom prst="rect">
            <a:avLst/>
          </a:prstGeom>
        </p:spPr>
        <p:txBody>
          <a:bodyPr bIns="45000" lIns="90000" rIns="90000" tIns="45000"/>
          <a:p>
            <a:pPr algn="r">
              <a:lnSpc>
                <a:spcPct val="100000"/>
              </a:lnSpc>
            </a:pPr>
            <a:r>
              <a:rPr b="1" lang="fr-FR">
                <a:solidFill>
                  <a:srgbClr val="1f497d"/>
                </a:solidFill>
                <a:latin typeface="Calibri"/>
              </a:rPr>
              <a:t>Collège  Onslow  -  Lezoux</a:t>
            </a:r>
            <a:endParaRPr/>
          </a:p>
          <a:p>
            <a:pPr algn="r">
              <a:lnSpc>
                <a:spcPct val="100000"/>
              </a:lnSpc>
            </a:pPr>
            <a:r>
              <a:rPr b="1" lang="fr-FR">
                <a:solidFill>
                  <a:srgbClr val="1f497d"/>
                </a:solidFill>
                <a:latin typeface="Calibri"/>
              </a:rPr>
              <a:t>Classe DP3 </a:t>
            </a:r>
            <a:endParaRPr/>
          </a:p>
          <a:p>
            <a:pPr algn="r">
              <a:lnSpc>
                <a:spcPct val="100000"/>
              </a:lnSpc>
            </a:pPr>
            <a:r>
              <a:rPr b="1" lang="fr-FR">
                <a:solidFill>
                  <a:srgbClr val="1f497d"/>
                </a:solidFill>
                <a:latin typeface="Calibri"/>
              </a:rPr>
              <a:t>Professeur  : Nathalie VIREVAIRE</a:t>
            </a:r>
            <a:endParaRPr/>
          </a:p>
        </p:txBody>
      </p:sp>
      <p:pic>
        <p:nvPicPr>
          <p:cNvPr descr="" id="74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243000" y="144000"/>
            <a:ext cx="2493000" cy="1800000"/>
          </a:xfrm>
          <a:prstGeom prst="rect">
            <a:avLst/>
          </a:prstGeom>
        </p:spPr>
      </p:pic>
      <p:pic>
        <p:nvPicPr>
          <p:cNvPr descr="" id="75" name=""/>
          <p:cNvPicPr/>
          <p:nvPr/>
        </p:nvPicPr>
        <p:blipFill>
          <a:blip r:embed="rId2"/>
          <a:stretch>
            <a:fillRect/>
          </a:stretch>
        </p:blipFill>
        <p:spPr>
          <a:xfrm>
            <a:off x="3018960" y="4900320"/>
            <a:ext cx="2380680" cy="1199520"/>
          </a:xfrm>
          <a:prstGeom prst="rect">
            <a:avLst/>
          </a:prstGeom>
        </p:spPr>
      </p:pic>
      <p:pic>
        <p:nvPicPr>
          <p:cNvPr descr="" id="76" name=""/>
          <p:cNvPicPr/>
          <p:nvPr/>
        </p:nvPicPr>
        <p:blipFill>
          <a:blip r:embed="rId3"/>
          <a:stretch>
            <a:fillRect/>
          </a:stretch>
        </p:blipFill>
        <p:spPr>
          <a:xfrm>
            <a:off x="144000" y="3312000"/>
            <a:ext cx="2016000" cy="2736000"/>
          </a:xfrm>
          <a:prstGeom prst="rect">
            <a:avLst/>
          </a:prstGeom>
        </p:spPr>
      </p:pic>
      <p:sp>
        <p:nvSpPr>
          <p:cNvPr id="77" name="CustomShape 2"/>
          <p:cNvSpPr/>
          <p:nvPr/>
        </p:nvSpPr>
        <p:spPr>
          <a:xfrm>
            <a:off x="3528000" y="576000"/>
            <a:ext cx="4032000" cy="1440000"/>
          </a:xfrm>
          <a:prstGeom prst="textTriangleInverted">
            <a:avLst>
              <a:gd fmla="val 15900" name="adj1"/>
              <a:gd fmla="val 10800" name="adj2"/>
            </a:avLst>
          </a:prstGeom>
          <a:solidFill>
            <a:srgbClr val="eb613d"/>
          </a:solidFill>
          <a:ln w="82800">
            <a:solidFill>
              <a:srgbClr val="000000"/>
            </a:solidFill>
            <a:miter/>
          </a:ln>
        </p:spPr>
        <p:txBody>
          <a:bodyPr anchor="ctr" anchorCtr="1" bIns="83520" lIns="126720" rIns="126720" tIns="83520"/>
          <a:p>
            <a:pPr>
              <a:lnSpc>
                <a:spcPct val="100000"/>
              </a:lnSpc>
            </a:pPr>
            <a:r>
              <a:rPr lang="fr-FR">
                <a:latin typeface="Arial Black"/>
              </a:rPr>
              <a:t>QUIZ</a:t>
            </a:r>
            <a:r>
              <a:rPr lang="fr-FR"/>
              <a:t> </a:t>
            </a:r>
            <a:endParaRPr/>
          </a:p>
          <a:p>
            <a:pPr>
              <a:lnSpc>
                <a:spcPct val="100000"/>
              </a:lnSpc>
            </a:pPr>
            <a:r>
              <a:rPr lang="fr-FR"/>
              <a:t>industrie</a:t>
            </a:r>
            <a:endParaRPr/>
          </a:p>
        </p:txBody>
      </p:sp>
      <p:sp>
        <p:nvSpPr>
          <p:cNvPr id="78" name="CustomShape 3"/>
          <p:cNvSpPr/>
          <p:nvPr/>
        </p:nvSpPr>
        <p:spPr>
          <a:xfrm>
            <a:off x="648000" y="2707200"/>
            <a:ext cx="5976000" cy="1541160"/>
          </a:xfrm>
          <a:prstGeom prst="rect">
            <a:avLst/>
          </a:prstGeom>
        </p:spPr>
        <p:txBody>
          <a:bodyPr anchor="ctr" bIns="45000" lIns="90000" rIns="90000" tIns="45000"/>
          <a:p>
            <a:pPr algn="ctr">
              <a:lnSpc>
                <a:spcPct val="100000"/>
              </a:lnSpc>
            </a:pPr>
            <a:r>
              <a:rPr b="1" lang="fr-FR" sz="5400">
                <a:solidFill>
                  <a:srgbClr val="c0504d"/>
                </a:solidFill>
                <a:latin typeface="Calibri"/>
              </a:rPr>
              <a:t>QUI FABRIQUE </a:t>
            </a:r>
            <a:endParaRPr/>
          </a:p>
          <a:p>
            <a:pPr algn="ctr">
              <a:lnSpc>
                <a:spcPct val="100000"/>
              </a:lnSpc>
            </a:pPr>
            <a:r>
              <a:rPr b="1" lang="fr-FR" sz="5400">
                <a:solidFill>
                  <a:srgbClr val="c0504d"/>
                </a:solidFill>
                <a:latin typeface="Calibri"/>
              </a:rPr>
              <a:t>         </a:t>
            </a:r>
            <a:r>
              <a:rPr b="1" lang="fr-FR" sz="5400">
                <a:solidFill>
                  <a:srgbClr val="c0504d"/>
                </a:solidFill>
                <a:latin typeface="Calibri"/>
              </a:rPr>
              <a:t>CE PRODUIT ?</a:t>
            </a:r>
            <a:endParaRPr/>
          </a:p>
        </p:txBody>
      </p:sp>
      <p:pic>
        <p:nvPicPr>
          <p:cNvPr descr="" id="79" name=""/>
          <p:cNvPicPr/>
          <p:nvPr/>
        </p:nvPicPr>
        <p:blipFill>
          <a:blip r:embed="rId4"/>
          <a:stretch>
            <a:fillRect/>
          </a:stretch>
        </p:blipFill>
        <p:spPr>
          <a:xfrm>
            <a:off x="7344000" y="144000"/>
            <a:ext cx="1714320" cy="1942920"/>
          </a:xfrm>
          <a:prstGeom prst="rect">
            <a:avLst/>
          </a:prstGeom>
        </p:spPr>
      </p:pic>
    </p:spTree>
  </p:cSld>
  <p:timing>
    <p:tnLst>
      <p:par>
        <p:cTn dur="indefinite" id="1" nodeType="tmRoot" restart="never">
          <p:childTnLst>
            <p:seq>
              <p:cTn id="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CustomShape 1"/>
          <p:cNvSpPr/>
          <p:nvPr/>
        </p:nvSpPr>
        <p:spPr>
          <a:xfrm>
            <a:off x="385560" y="338760"/>
            <a:ext cx="5553720" cy="4708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fr-FR" sz="2500">
                <a:solidFill>
                  <a:srgbClr val="c00000"/>
                </a:solidFill>
                <a:latin typeface="Calibri"/>
              </a:rPr>
              <a:t>FICHE D’IDENTITE DE L’ENTREPRISE</a:t>
            </a:r>
            <a:endParaRPr/>
          </a:p>
        </p:txBody>
      </p:sp>
      <p:graphicFrame>
        <p:nvGraphicFramePr>
          <p:cNvPr id="105" name="Table 2"/>
          <p:cNvGraphicFramePr/>
          <p:nvPr/>
        </p:nvGraphicFramePr>
        <p:xfrm>
          <a:off x="179640" y="908640"/>
          <a:ext cx="8712360" cy="5211360"/>
        </p:xfrm>
        <a:graphic>
          <a:graphicData uri="http://schemas.openxmlformats.org/drawingml/2006/table">
            <a:tbl>
              <a:tblPr/>
              <a:tblGrid>
                <a:gridCol w="4320360"/>
                <a:gridCol w="4392000"/>
              </a:tblGrid>
              <a:tr h="74232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>
                          <a:solidFill>
                            <a:srgbClr val="000000"/>
                          </a:solidFill>
                          <a:latin typeface="Calibri"/>
                        </a:rPr>
                        <a:t>CHIFFRE D’AFFAIRES*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Calibri"/>
                        </a:rPr>
                        <a:t>(total des ventes de biens et/ou de services d'une entreprise sur une année)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14868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>
                          <a:solidFill>
                            <a:srgbClr val="000000"/>
                          </a:solidFill>
                          <a:latin typeface="Calibri"/>
                        </a:rPr>
                        <a:t>PRINCIPAUX CLIENTS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>
                          <a:solidFill>
                            <a:srgbClr val="000000"/>
                          </a:solidFill>
                          <a:latin typeface="Calibri"/>
                        </a:rPr>
                        <a:t>Où sont ils implantés? 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>
                          <a:solidFill>
                            <a:srgbClr val="000000"/>
                          </a:solidFill>
                          <a:latin typeface="Calibri"/>
                        </a:rPr>
                        <a:t>(Auvergne - France - Etranger)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  <a:tc>
                  <a:tcPr/>
                </a:tc>
              </a:tr>
              <a:tr h="177444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>
                          <a:solidFill>
                            <a:srgbClr val="000000"/>
                          </a:solidFill>
                          <a:latin typeface="Calibri"/>
                        </a:rPr>
                        <a:t>PRESENCE A L’EXPORT*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FR" sz="1200">
                          <a:solidFill>
                            <a:srgbClr val="000000"/>
                          </a:solidFill>
                          <a:latin typeface="Calibri"/>
                        </a:rPr>
                        <a:t>(L'exportation est l'action de vendre à l'étranger une partie de la production de biens ou de services  réalisé par l’entreprise)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200">
                          <a:solidFill>
                            <a:srgbClr val="000000"/>
                          </a:solidFill>
                          <a:latin typeface="Calibri"/>
                        </a:rPr>
                        <a:t>QUELS PAYS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 sz="1200">
                          <a:solidFill>
                            <a:srgbClr val="000000"/>
                          </a:solidFill>
                          <a:latin typeface="Calibri"/>
                        </a:rPr>
                        <a:t>POURCENTAGE DU CHIFFRE D’AFFAIRES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12078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>
                          <a:solidFill>
                            <a:srgbClr val="000000"/>
                          </a:solidFill>
                          <a:latin typeface="Calibri"/>
                        </a:rPr>
                        <a:t>PRINCIPAUX CONCURRENTS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>
                          <a:solidFill>
                            <a:srgbClr val="000000"/>
                          </a:solidFill>
                          <a:latin typeface="Calibri"/>
                        </a:rPr>
                        <a:t>Où sont ils implantés? 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>
                          <a:solidFill>
                            <a:srgbClr val="000000"/>
                          </a:solidFill>
                          <a:latin typeface="Calibri"/>
                        </a:rPr>
                        <a:t>(Auvergne - France - Etranger)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  <a:tc>
                  <a:tcPr/>
                </a:tc>
              </a:tr>
            </a:tbl>
          </a:graphicData>
        </a:graphic>
      </p:graphicFrame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CustomShape 1"/>
          <p:cNvSpPr/>
          <p:nvPr/>
        </p:nvSpPr>
        <p:spPr>
          <a:xfrm>
            <a:off x="385560" y="338760"/>
            <a:ext cx="5553720" cy="4708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fr-FR" sz="2500">
                <a:solidFill>
                  <a:srgbClr val="c00000"/>
                </a:solidFill>
                <a:latin typeface="Calibri"/>
              </a:rPr>
              <a:t>FICHE D’IDENTITE DE L’ENTREPRISE</a:t>
            </a:r>
            <a:endParaRPr/>
          </a:p>
        </p:txBody>
      </p:sp>
      <p:graphicFrame>
        <p:nvGraphicFramePr>
          <p:cNvPr id="107" name="Table 2"/>
          <p:cNvGraphicFramePr/>
          <p:nvPr/>
        </p:nvGraphicFramePr>
        <p:xfrm>
          <a:off x="179640" y="1052640"/>
          <a:ext cx="8712360" cy="3474000"/>
        </p:xfrm>
        <a:graphic>
          <a:graphicData uri="http://schemas.openxmlformats.org/drawingml/2006/table">
            <a:tbl>
              <a:tblPr/>
              <a:tblGrid>
                <a:gridCol w="2592000"/>
                <a:gridCol w="6120360"/>
              </a:tblGrid>
              <a:tr h="17370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>
                          <a:solidFill>
                            <a:srgbClr val="000000"/>
                          </a:solidFill>
                          <a:latin typeface="Calibri"/>
                        </a:rPr>
                        <a:t>METIERS DANS L’ENTREPRISE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</a:tr>
              <a:tr h="17370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>
                          <a:solidFill>
                            <a:srgbClr val="000000"/>
                          </a:solidFill>
                          <a:latin typeface="Calibri"/>
                        </a:rPr>
                        <a:t>BESOINS EN MAIN D’ŒUVRE de L’ENTREPRISE</a:t>
                      </a: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CustomShape 1"/>
          <p:cNvSpPr/>
          <p:nvPr/>
        </p:nvSpPr>
        <p:spPr>
          <a:xfrm>
            <a:off x="385560" y="338760"/>
            <a:ext cx="8405640" cy="542556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fr-FR" sz="2500">
                <a:solidFill>
                  <a:srgbClr val="c00000"/>
                </a:solidFill>
                <a:latin typeface="Calibri"/>
              </a:rPr>
              <a:t>QUI FABRIQUE CE PRODUIT 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fr-FR" sz="2000">
                <a:solidFill>
                  <a:srgbClr val="1f497d"/>
                </a:solidFill>
                <a:latin typeface="Calibri"/>
              </a:rPr>
              <a:t>A partir des éléments ci-après vous devez découvrir quelle entreprise fabrique ce produit.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fr-FR" sz="2000">
                <a:solidFill>
                  <a:srgbClr val="1f497d"/>
                </a:solidFill>
                <a:latin typeface="Calibri"/>
              </a:rPr>
              <a:t>Une fois l’entreprise trouvée, vous devrez prendre contact avec elle pour convenir d’un RDV pour la visite.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fr-FR" sz="2000">
                <a:solidFill>
                  <a:srgbClr val="1f497d"/>
                </a:solidFill>
                <a:latin typeface="Calibri"/>
              </a:rPr>
              <a:t>Cette visite est nécessaire pour réaliser le reportage que vous présenterez le mardi 31 mars 2015 lors de la dernière étape de ce Quizz de l’Industrie.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fr-FR" sz="2000">
                <a:solidFill>
                  <a:srgbClr val="1f497d"/>
                </a:solidFill>
                <a:latin typeface="Calibri"/>
              </a:rPr>
              <a:t>Lors de la visite, n’oubliez pas de poser des questions pour remplir la fiche d’identité de l’entreprise  que vous trouverez ci après!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fr-FR" sz="2000">
                <a:solidFill>
                  <a:srgbClr val="1f497d"/>
                </a:solidFill>
                <a:latin typeface="Calibri"/>
              </a:rPr>
              <a:t>Bonne chance à vous!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endParaRPr/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CustomShape 1"/>
          <p:cNvSpPr/>
          <p:nvPr/>
        </p:nvSpPr>
        <p:spPr>
          <a:xfrm>
            <a:off x="424440" y="366120"/>
            <a:ext cx="8405640" cy="4708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fr-FR" sz="2500">
                <a:solidFill>
                  <a:srgbClr val="c00000"/>
                </a:solidFill>
                <a:latin typeface="Calibri"/>
              </a:rPr>
              <a:t>QUI FABRIQUE CE PRODUIT ?</a:t>
            </a:r>
            <a:endParaRPr/>
          </a:p>
        </p:txBody>
      </p:sp>
      <p:sp>
        <p:nvSpPr>
          <p:cNvPr id="82" name="CustomShape 2"/>
          <p:cNvSpPr/>
          <p:nvPr/>
        </p:nvSpPr>
        <p:spPr>
          <a:xfrm>
            <a:off x="63360" y="-136440"/>
            <a:ext cx="2618640" cy="1742400"/>
          </a:xfrm>
          <a:prstGeom prst="rect">
            <a:avLst/>
          </a:prstGeom>
        </p:spPr>
      </p:sp>
      <p:pic>
        <p:nvPicPr>
          <p:cNvPr descr="" id="83" name="Image 1"/>
          <p:cNvPicPr/>
          <p:nvPr/>
        </p:nvPicPr>
        <p:blipFill>
          <a:blip r:embed="rId1"/>
          <a:stretch>
            <a:fillRect/>
          </a:stretch>
        </p:blipFill>
        <p:spPr>
          <a:xfrm>
            <a:off x="899640" y="936360"/>
            <a:ext cx="7128000" cy="4838040"/>
          </a:xfrm>
          <a:prstGeom prst="rect">
            <a:avLst/>
          </a:prstGeom>
        </p:spPr>
      </p:pic>
      <p:pic>
        <p:nvPicPr>
          <p:cNvPr descr="" id="84" name="Imag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200400" y="2575440"/>
            <a:ext cx="2742480" cy="1706040"/>
          </a:xfrm>
          <a:prstGeom prst="rect">
            <a:avLst/>
          </a:prstGeom>
        </p:spPr>
      </p:pic>
      <p:sp>
        <p:nvSpPr>
          <p:cNvPr id="85" name="CustomShape 3"/>
          <p:cNvSpPr/>
          <p:nvPr/>
        </p:nvSpPr>
        <p:spPr>
          <a:xfrm>
            <a:off x="6120000" y="432000"/>
            <a:ext cx="2592000" cy="635400"/>
          </a:xfrm>
          <a:prstGeom prst="textWave1">
            <a:avLst>
              <a:gd fmla="val 2116" name="adj1"/>
              <a:gd fmla="val 11653" name="adj2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txBody>
          <a:bodyPr anchor="ctr" anchorCtr="1" bIns="46800" lIns="90000" rIns="90000" tIns="46800"/>
          <a:p>
            <a:r>
              <a:rPr lang="fr-FR" u="sng"/>
              <a:t>Indice n°1</a:t>
            </a:r>
            <a:endParaRPr/>
          </a:p>
        </p:txBody>
      </p:sp>
    </p:spTree>
  </p:cSld>
  <p:timing>
    <p:tnLst>
      <p:par>
        <p:cTn dur="indefinite" id="3" nodeType="tmRoot" restart="never">
          <p:childTnLst>
            <p:seq>
              <p:cTn id="4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424440" y="366120"/>
            <a:ext cx="8405640" cy="4708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fr-FR" sz="2500">
                <a:solidFill>
                  <a:srgbClr val="c00000"/>
                </a:solidFill>
                <a:latin typeface="Calibri"/>
              </a:rPr>
              <a:t>QUI FABRIQUE CE PRODUIT ?</a:t>
            </a:r>
            <a:endParaRPr/>
          </a:p>
        </p:txBody>
      </p:sp>
      <p:sp>
        <p:nvSpPr>
          <p:cNvPr id="87" name="CustomShape 2"/>
          <p:cNvSpPr/>
          <p:nvPr/>
        </p:nvSpPr>
        <p:spPr>
          <a:xfrm>
            <a:off x="63360" y="-136440"/>
            <a:ext cx="2618640" cy="1742400"/>
          </a:xfrm>
          <a:prstGeom prst="rect">
            <a:avLst/>
          </a:prstGeom>
        </p:spPr>
      </p:sp>
      <p:pic>
        <p:nvPicPr>
          <p:cNvPr descr="" id="88" name="Image 1"/>
          <p:cNvPicPr/>
          <p:nvPr/>
        </p:nvPicPr>
        <p:blipFill>
          <a:blip r:embed="rId1"/>
          <a:stretch>
            <a:fillRect/>
          </a:stretch>
        </p:blipFill>
        <p:spPr>
          <a:xfrm>
            <a:off x="1950840" y="936360"/>
            <a:ext cx="4676400" cy="5228280"/>
          </a:xfrm>
          <a:prstGeom prst="rect">
            <a:avLst/>
          </a:prstGeom>
        </p:spPr>
      </p:pic>
      <p:sp>
        <p:nvSpPr>
          <p:cNvPr id="89" name="CustomShape 3"/>
          <p:cNvSpPr/>
          <p:nvPr/>
        </p:nvSpPr>
        <p:spPr>
          <a:xfrm>
            <a:off x="6120000" y="432360"/>
            <a:ext cx="2592000" cy="635400"/>
          </a:xfrm>
          <a:prstGeom prst="textWave1">
            <a:avLst>
              <a:gd fmla="val 2116" name="adj1"/>
              <a:gd fmla="val 11653" name="adj2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txBody>
          <a:bodyPr anchor="ctr" anchorCtr="1" bIns="46800" lIns="90000" rIns="90000" tIns="46800"/>
          <a:p>
            <a:r>
              <a:rPr lang="fr-FR" u="sng"/>
              <a:t>Indice n°2</a:t>
            </a:r>
            <a:endParaRPr/>
          </a:p>
        </p:txBody>
      </p:sp>
    </p:spTree>
  </p:cSld>
  <p:timing>
    <p:tnLst>
      <p:par>
        <p:cTn dur="indefinite" id="5" nodeType="tmRoot" restart="never">
          <p:childTnLst>
            <p:seq>
              <p:cTn id="6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CustomShape 1"/>
          <p:cNvSpPr/>
          <p:nvPr/>
        </p:nvSpPr>
        <p:spPr>
          <a:xfrm>
            <a:off x="385560" y="338760"/>
            <a:ext cx="8405640" cy="4708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fr-FR" sz="2500">
                <a:solidFill>
                  <a:srgbClr val="c00000"/>
                </a:solidFill>
                <a:latin typeface="Calibri"/>
              </a:rPr>
              <a:t>QUI FABRIQUE CE PRODUIT ?</a:t>
            </a:r>
            <a:endParaRPr/>
          </a:p>
        </p:txBody>
      </p:sp>
      <p:pic>
        <p:nvPicPr>
          <p:cNvPr descr="" id="91" name="Picture 2"/>
          <p:cNvPicPr/>
          <p:nvPr/>
        </p:nvPicPr>
        <p:blipFill>
          <a:blip r:embed="rId1"/>
          <a:stretch>
            <a:fillRect/>
          </a:stretch>
        </p:blipFill>
        <p:spPr>
          <a:xfrm>
            <a:off x="385560" y="1052640"/>
            <a:ext cx="5011560" cy="3114360"/>
          </a:xfrm>
          <a:prstGeom prst="rect">
            <a:avLst/>
          </a:prstGeom>
        </p:spPr>
      </p:pic>
      <p:pic>
        <p:nvPicPr>
          <p:cNvPr descr="" id="92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4212000" y="3156840"/>
            <a:ext cx="4579560" cy="3043800"/>
          </a:xfrm>
          <a:prstGeom prst="rect">
            <a:avLst/>
          </a:prstGeom>
        </p:spPr>
      </p:pic>
      <p:sp>
        <p:nvSpPr>
          <p:cNvPr id="93" name="CustomShape 2"/>
          <p:cNvSpPr/>
          <p:nvPr/>
        </p:nvSpPr>
        <p:spPr>
          <a:xfrm>
            <a:off x="5765400" y="1824120"/>
            <a:ext cx="2591640" cy="3643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fr-FR">
                <a:solidFill>
                  <a:srgbClr val="000000"/>
                </a:solidFill>
                <a:latin typeface="Calibri"/>
              </a:rPr>
              <a:t>Salle blanche</a:t>
            </a:r>
            <a:endParaRPr/>
          </a:p>
        </p:txBody>
      </p:sp>
      <p:sp>
        <p:nvSpPr>
          <p:cNvPr id="94" name="CustomShape 3"/>
          <p:cNvSpPr/>
          <p:nvPr/>
        </p:nvSpPr>
        <p:spPr>
          <a:xfrm>
            <a:off x="6120000" y="432360"/>
            <a:ext cx="2592000" cy="635400"/>
          </a:xfrm>
          <a:prstGeom prst="textWave1">
            <a:avLst>
              <a:gd fmla="val 2116" name="adj1"/>
              <a:gd fmla="val 11653" name="adj2"/>
            </a:avLst>
          </a:prstGeom>
          <a:solidFill>
            <a:srgbClr val="000000"/>
          </a:solidFill>
          <a:ln w="9360">
            <a:solidFill>
              <a:srgbClr val="000000"/>
            </a:solidFill>
            <a:miter/>
          </a:ln>
        </p:spPr>
        <p:txBody>
          <a:bodyPr anchor="ctr" anchorCtr="1" bIns="46800" lIns="90000" rIns="90000" tIns="46800"/>
          <a:p>
            <a:pPr>
              <a:lnSpc>
                <a:spcPct val="100000"/>
              </a:lnSpc>
            </a:pPr>
            <a:r>
              <a:rPr lang="fr-FR"/>
              <a:t>Indice n°3</a:t>
            </a:r>
            <a:endParaRPr/>
          </a:p>
        </p:txBody>
      </p:sp>
    </p:spTree>
  </p:cSld>
  <p:timing>
    <p:tnLst>
      <p:par>
        <p:cTn dur="indefinite" id="7" nodeType="tmRoot" restart="never">
          <p:childTnLst>
            <p:seq>
              <p:cTn id="8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CustomShape 1"/>
          <p:cNvSpPr/>
          <p:nvPr/>
        </p:nvSpPr>
        <p:spPr>
          <a:xfrm>
            <a:off x="385560" y="338760"/>
            <a:ext cx="8405640" cy="138564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fr-FR" sz="2500">
                <a:solidFill>
                  <a:srgbClr val="c00000"/>
                </a:solidFill>
                <a:latin typeface="Calibri"/>
              </a:rPr>
              <a:t>QUI FABRIQUE CE PRODUIT ?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b="1" lang="fr-FR" sz="2000">
                <a:solidFill>
                  <a:srgbClr val="1f497d"/>
                </a:solidFill>
                <a:latin typeface="Calibri"/>
              </a:rPr>
              <a:t>A partir des éléments ci-après vous devez découvrir quelle entreprise fabrique ce produit.</a:t>
            </a:r>
            <a:endParaRPr/>
          </a:p>
        </p:txBody>
      </p:sp>
      <p:sp>
        <p:nvSpPr>
          <p:cNvPr id="96" name="CustomShape 2"/>
          <p:cNvSpPr/>
          <p:nvPr/>
        </p:nvSpPr>
        <p:spPr>
          <a:xfrm>
            <a:off x="526320" y="1917000"/>
            <a:ext cx="8251920" cy="31075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Calibri"/>
              </a:rPr>
              <a:t>A l’origine, cette entreprise familiale créée fin des années 20 produisait des étuis pour rasoirs à main, des boîtes à fromage et des tubes en carton.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Calibri"/>
              </a:rPr>
              <a:t>Aujourd’hui, entreprise de plasturgie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Calibri"/>
              </a:rPr>
              <a:t>Secteurs d’activités : Emballage – pièces techniques thermoformées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Calibri"/>
              </a:rPr>
              <a:t>Leader européen du thermoformage plastique</a:t>
            </a:r>
            <a:endParaRPr/>
          </a:p>
          <a:p>
            <a:pPr>
              <a:lnSpc>
                <a:spcPct val="100000"/>
              </a:lnSpc>
            </a:pPr>
            <a:endParaRPr/>
          </a:p>
          <a:p>
            <a:pPr>
              <a:lnSpc>
                <a:spcPct val="100000"/>
              </a:lnSpc>
            </a:pPr>
            <a:r>
              <a:rPr lang="fr-FR">
                <a:solidFill>
                  <a:srgbClr val="000000"/>
                </a:solidFill>
                <a:latin typeface="Calibri"/>
              </a:rPr>
              <a:t>Travaille pour les secteurs de l’alimentaire, de l’automobile et de la cosmétique (10%), et du médical (90%).</a:t>
            </a:r>
            <a:endParaRPr/>
          </a:p>
        </p:txBody>
      </p:sp>
    </p:spTree>
  </p:cSld>
  <p:timing>
    <p:tnLst>
      <p:par>
        <p:cTn dur="indefinite" id="9" nodeType="tmRoot" restart="never">
          <p:childTnLst>
            <p:seq>
              <p:cTn id="10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385560" y="338760"/>
            <a:ext cx="8405640" cy="4708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fr-FR" sz="2500">
                <a:solidFill>
                  <a:srgbClr val="c00000"/>
                </a:solidFill>
                <a:latin typeface="Calibri"/>
              </a:rPr>
              <a:t>QUI FABRIQUE CE PRODUIT ?</a:t>
            </a:r>
            <a:endParaRPr/>
          </a:p>
        </p:txBody>
      </p:sp>
      <p:pic>
        <p:nvPicPr>
          <p:cNvPr descr="" id="98" name=""/>
          <p:cNvPicPr/>
          <p:nvPr/>
        </p:nvPicPr>
        <p:blipFill>
          <a:blip r:embed="rId1"/>
          <a:stretch>
            <a:fillRect/>
          </a:stretch>
        </p:blipFill>
        <p:spPr>
          <a:xfrm>
            <a:off x="1584000" y="809640"/>
            <a:ext cx="4032000" cy="5382360"/>
          </a:xfrm>
          <a:prstGeom prst="rect">
            <a:avLst/>
          </a:prstGeom>
        </p:spPr>
      </p:pic>
    </p:spTree>
  </p:cSld>
  <p:timing>
    <p:tnLst>
      <p:par>
        <p:cTn dur="indefinite" id="11" nodeType="tmRoot" restart="never">
          <p:childTnLst>
            <p:seq>
              <p:cTn id="12" nodeType="mainSeq">
                <p:childTnLst/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ustomShape 1"/>
          <p:cNvSpPr/>
          <p:nvPr/>
        </p:nvSpPr>
        <p:spPr>
          <a:xfrm>
            <a:off x="385560" y="338760"/>
            <a:ext cx="5553720" cy="4708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fr-FR" sz="2500">
                <a:solidFill>
                  <a:srgbClr val="c00000"/>
                </a:solidFill>
                <a:latin typeface="Calibri"/>
              </a:rPr>
              <a:t>FICHE D’IDENTITE DE L’ENTREPRISE</a:t>
            </a:r>
            <a:endParaRPr/>
          </a:p>
        </p:txBody>
      </p:sp>
      <p:graphicFrame>
        <p:nvGraphicFramePr>
          <p:cNvPr id="100" name="Table 2"/>
          <p:cNvGraphicFramePr/>
          <p:nvPr/>
        </p:nvGraphicFramePr>
        <p:xfrm>
          <a:off x="233640" y="980640"/>
          <a:ext cx="8786520" cy="3854880"/>
        </p:xfrm>
        <a:graphic>
          <a:graphicData uri="http://schemas.openxmlformats.org/drawingml/2006/table">
            <a:tbl>
              <a:tblPr/>
              <a:tblGrid>
                <a:gridCol w="4122000"/>
                <a:gridCol w="4664520"/>
              </a:tblGrid>
              <a:tr h="43488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>
                          <a:solidFill>
                            <a:srgbClr val="000000"/>
                          </a:solidFill>
                          <a:latin typeface="Calibri"/>
                        </a:rPr>
                        <a:t>RAISON SOCIALE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12078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>
                          <a:solidFill>
                            <a:srgbClr val="000000"/>
                          </a:solidFill>
                          <a:latin typeface="Calibri"/>
                        </a:rPr>
                        <a:t>ADRESSE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>
                          <a:solidFill>
                            <a:srgbClr val="000000"/>
                          </a:solidFill>
                          <a:latin typeface="Calibri"/>
                        </a:rPr>
                        <a:t>CODE POSTAL – VILLE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>
                          <a:solidFill>
                            <a:srgbClr val="000000"/>
                          </a:solidFill>
                          <a:latin typeface="Calibri"/>
                        </a:rPr>
                        <a:t>Le Groupe possède t-il d’autres sites ?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>
                          <a:solidFill>
                            <a:srgbClr val="000000"/>
                          </a:solidFill>
                          <a:latin typeface="Calibri"/>
                        </a:rPr>
                        <a:t>Si oui, où?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43488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>
                          <a:solidFill>
                            <a:srgbClr val="000000"/>
                          </a:solidFill>
                          <a:latin typeface="Calibri"/>
                        </a:rPr>
                        <a:t>TELEPHONE / FAX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6498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>
                          <a:solidFill>
                            <a:srgbClr val="000000"/>
                          </a:solidFill>
                          <a:latin typeface="Calibri"/>
                        </a:rPr>
                        <a:t>SITE INTERNET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>
                          <a:solidFill>
                            <a:srgbClr val="000000"/>
                          </a:solidFill>
                          <a:latin typeface="Calibri"/>
                        </a:rPr>
                        <a:t>MAIL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43488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>
                          <a:solidFill>
                            <a:srgbClr val="000000"/>
                          </a:solidFill>
                          <a:latin typeface="Calibri"/>
                        </a:rPr>
                        <a:t>FORME JURIDIQUE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9288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>
                          <a:solidFill>
                            <a:srgbClr val="000000"/>
                          </a:solidFill>
                          <a:latin typeface="Calibri"/>
                        </a:rPr>
                        <a:t>CAPITAL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>
                          <a:solidFill>
                            <a:srgbClr val="000000"/>
                          </a:solidFill>
                          <a:latin typeface="Calibri"/>
                        </a:rPr>
                        <a:t>« Appartenance à un groupe » ?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>
                          <a:solidFill>
                            <a:srgbClr val="000000"/>
                          </a:solidFill>
                          <a:latin typeface="Calibri"/>
                        </a:rPr>
                        <a:t>si oui, lequel  ?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</a:tbl>
          </a:graphicData>
        </a:graphic>
      </p:graphicFrame>
      <p:sp>
        <p:nvSpPr>
          <p:cNvPr id="101" name="CustomShape 3"/>
          <p:cNvSpPr/>
          <p:nvPr/>
        </p:nvSpPr>
        <p:spPr>
          <a:xfrm>
            <a:off x="233640" y="5085360"/>
            <a:ext cx="4401720" cy="36432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fr-FR">
                <a:solidFill>
                  <a:srgbClr val="000000"/>
                </a:solidFill>
                <a:latin typeface="Calibri"/>
              </a:rPr>
              <a:t>INSERER LE LOGO DE L’ENTREPRISE : </a:t>
            </a:r>
            <a:endParaRPr/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385560" y="338760"/>
            <a:ext cx="5553720" cy="470880"/>
          </a:xfrm>
          <a:prstGeom prst="rect">
            <a:avLst/>
          </a:prstGeom>
        </p:spPr>
        <p:txBody>
          <a:bodyPr bIns="45000" lIns="90000" rIns="90000" tIns="45000"/>
          <a:p>
            <a:pPr>
              <a:lnSpc>
                <a:spcPct val="100000"/>
              </a:lnSpc>
            </a:pPr>
            <a:r>
              <a:rPr b="1" lang="fr-FR" sz="2500">
                <a:solidFill>
                  <a:srgbClr val="c00000"/>
                </a:solidFill>
                <a:latin typeface="Calibri"/>
              </a:rPr>
              <a:t>FICHE D’IDENTITE DE L’ENTREPRISE</a:t>
            </a:r>
            <a:endParaRPr/>
          </a:p>
        </p:txBody>
      </p:sp>
      <p:graphicFrame>
        <p:nvGraphicFramePr>
          <p:cNvPr id="103" name="Table 2"/>
          <p:cNvGraphicFramePr/>
          <p:nvPr/>
        </p:nvGraphicFramePr>
        <p:xfrm>
          <a:off x="251640" y="1196640"/>
          <a:ext cx="8712360" cy="4932000"/>
        </p:xfrm>
        <a:graphic>
          <a:graphicData uri="http://schemas.openxmlformats.org/drawingml/2006/table">
            <a:tbl>
              <a:tblPr/>
              <a:tblGrid>
                <a:gridCol w="3240360"/>
                <a:gridCol w="5472000"/>
              </a:tblGrid>
              <a:tr h="43488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>
                          <a:solidFill>
                            <a:srgbClr val="000000"/>
                          </a:solidFill>
                          <a:latin typeface="Calibri"/>
                        </a:rPr>
                        <a:t>DATE DE CREATION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43488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>
                          <a:solidFill>
                            <a:srgbClr val="000000"/>
                          </a:solidFill>
                          <a:latin typeface="Calibri"/>
                        </a:rPr>
                        <a:t>NOM /PRENOM du DIRIGEANT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12078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>
                          <a:solidFill>
                            <a:srgbClr val="000000"/>
                          </a:solidFill>
                          <a:latin typeface="Calibri"/>
                        </a:rPr>
                        <a:t>EFFECTIF DU SITE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>
                          <a:solidFill>
                            <a:srgbClr val="000000"/>
                          </a:solidFill>
                          <a:latin typeface="Calibri"/>
                        </a:rPr>
                        <a:t>Proportion femme/homme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>
                          <a:solidFill>
                            <a:srgbClr val="000000"/>
                          </a:solidFill>
                          <a:latin typeface="Calibri"/>
                        </a:rPr>
                        <a:t>EFFECTIF DU GROUPE</a:t>
                      </a:r>
                      <a:endParaRPr/>
                    </a:p>
                  </a:txBody>
                  <a:tcPr/>
                </a:tc>
                <a:tc>
                  <a:tcPr/>
                </a:tc>
              </a:tr>
              <a:tr h="137340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>
                          <a:solidFill>
                            <a:srgbClr val="000000"/>
                          </a:solidFill>
                          <a:latin typeface="Calibri"/>
                        </a:rPr>
                        <a:t>SECTEURS D’ACTIVITES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</a:tr>
              <a:tr h="1629720"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fr-FR">
                          <a:solidFill>
                            <a:srgbClr val="000000"/>
                          </a:solidFill>
                          <a:latin typeface="Calibri"/>
                        </a:rPr>
                        <a:t>TYPE DE PRODUITS FABRIQUES et/ou TRANSFORMES</a:t>
                      </a: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  <a:tc>
                  <a:txBody>
                    <a:bodyPr wrap="none"/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  <a:p>
                      <a:pPr>
                        <a:lnSpc>
                          <a:spcPct val="100000"/>
                        </a:lnSpc>
                      </a:pPr>
                      <a:endParaRPr/>
                    </a:p>
                  </a:txBody>
                  <a:tcPr/>
                </a:tc>
              </a:tr>
            </a:tbl>
          </a:graphicData>
        </a:graphic>
      </p:graphicFrame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