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48" autoAdjust="0"/>
    <p:restoredTop sz="86441" autoAdjust="0"/>
  </p:normalViewPr>
  <p:slideViewPr>
    <p:cSldViewPr snapToGrid="0" snapToObjects="1">
      <p:cViewPr>
        <p:scale>
          <a:sx n="100" d="100"/>
          <a:sy n="100" d="100"/>
        </p:scale>
        <p:origin x="-384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004918"/>
            <a:ext cx="7772400" cy="1470025"/>
          </a:xfr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377825"/>
            <a:ext cx="6400800" cy="17526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6979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1420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125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884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857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972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453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43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3324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588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0938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81421" y="173545"/>
            <a:ext cx="8723971" cy="884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BCB2-51A7-D34F-B40F-DA4326D5981E}" type="datetimeFigureOut">
              <a:rPr lang="fr-FR" smtClean="0"/>
              <a:pPr/>
              <a:t>13/01/2019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8990E-81C0-654B-8CF7-972CB3A7FCDB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0" y="1030658"/>
            <a:ext cx="9144000" cy="41642"/>
          </a:xfrm>
          <a:prstGeom prst="line">
            <a:avLst/>
          </a:prstGeom>
          <a:ln w="12700" cmpd="sng">
            <a:solidFill>
              <a:srgbClr val="1F497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7083297" y="6721474"/>
            <a:ext cx="2060703" cy="1365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600" dirty="0" smtClean="0">
                <a:solidFill>
                  <a:schemeClr val="tx1"/>
                </a:solidFill>
              </a:rPr>
              <a:t>Document : Régis Legros</a:t>
            </a:r>
            <a:r>
              <a:rPr lang="fr-FR" sz="600" baseline="0" dirty="0" smtClean="0">
                <a:solidFill>
                  <a:schemeClr val="tx1"/>
                </a:solidFill>
              </a:rPr>
              <a:t> – Philippe Morin </a:t>
            </a:r>
            <a:endParaRPr lang="fr-FR" sz="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515881" y="22296"/>
            <a:ext cx="56281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 cahier des charges d’une voiture un peu particulière…</a:t>
            </a:r>
          </a:p>
        </p:txBody>
      </p:sp>
    </p:spTree>
    <p:extLst>
      <p:ext uri="{BB962C8B-B14F-4D97-AF65-F5344CB8AC3E}">
        <p14:creationId xmlns:p14="http://schemas.microsoft.com/office/powerpoint/2010/main" xmlns="" val="359305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2800" b="1" i="0" kern="1200" cap="none" spc="0">
          <a:ln>
            <a:noFill/>
          </a:ln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100568"/>
            <a:ext cx="7772400" cy="1470025"/>
          </a:xfrm>
        </p:spPr>
        <p:txBody>
          <a:bodyPr/>
          <a:lstStyle/>
          <a:p>
            <a:r>
              <a:rPr lang="fr-FR" dirty="0" smtClean="0"/>
              <a:t>1- Le cahier des charges d’une voiture un peu particulière…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44408" y="1785497"/>
            <a:ext cx="6114588" cy="510946"/>
          </a:xfrm>
        </p:spPr>
        <p:txBody>
          <a:bodyPr>
            <a:normAutofit/>
          </a:bodyPr>
          <a:lstStyle/>
          <a:p>
            <a:r>
              <a:rPr lang="fr-FR" sz="1800" dirty="0" smtClean="0"/>
              <a:t>C.I. 2 – Comment rédiger le cahier des charges de notre robot ?</a:t>
            </a:r>
            <a:endParaRPr lang="fr-FR" sz="1800" dirty="0"/>
          </a:p>
        </p:txBody>
      </p:sp>
      <p:pic>
        <p:nvPicPr>
          <p:cNvPr id="10" name="Image 9" descr="Documentsicon_512x512x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073" y="324809"/>
            <a:ext cx="2118139" cy="211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85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A retenir…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78223" y="1927307"/>
            <a:ext cx="2989267" cy="2361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00" dirty="0" smtClean="0"/>
              <a:t>« Faites étudier par vos services, une voiture pouvant transporter 2 cultivateurs en sabots, 50 kg de pommes de terre ou un tonnelet à une vitesse de 60 Km/h, pour une consommation de 3 litres au cent.</a:t>
            </a:r>
          </a:p>
          <a:p>
            <a:endParaRPr lang="fr-FR" sz="1000" dirty="0" smtClean="0"/>
          </a:p>
          <a:p>
            <a:r>
              <a:rPr lang="fr-FR" sz="1000" dirty="0" smtClean="0"/>
              <a:t>La voiture pourra passer dans les plus mauvais chemins ; elle devra pouvoir être conduite par une conductrice débutante et avoir un confort irréprochable.</a:t>
            </a:r>
          </a:p>
          <a:p>
            <a:endParaRPr lang="fr-FR" sz="1000" dirty="0" smtClean="0"/>
          </a:p>
          <a:p>
            <a:r>
              <a:rPr lang="fr-FR" sz="1000" dirty="0" smtClean="0"/>
              <a:t>Son prix devra être inférieur au tiers de celui de la traction avant 11 CV. </a:t>
            </a:r>
          </a:p>
          <a:p>
            <a:endParaRPr lang="fr-FR" sz="1000" dirty="0" smtClean="0"/>
          </a:p>
          <a:p>
            <a:r>
              <a:rPr lang="fr-FR" sz="1000" dirty="0" smtClean="0"/>
              <a:t>Le point de vue esthétique n'a aucune importance. »</a:t>
            </a:r>
            <a:endParaRPr lang="fr-FR" sz="1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62622" y="1278484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cahier des charges fonctionnel (</a:t>
            </a:r>
            <a:r>
              <a:rPr lang="fr-FR" dirty="0" err="1" smtClean="0"/>
              <a:t>CdCF</a:t>
            </a:r>
            <a:r>
              <a:rPr lang="fr-FR" dirty="0" smtClean="0"/>
              <a:t>) :</a:t>
            </a:r>
            <a:endParaRPr lang="fr-FR" dirty="0"/>
          </a:p>
        </p:txBody>
      </p:sp>
      <p:sp>
        <p:nvSpPr>
          <p:cNvPr id="14" name="Document 13"/>
          <p:cNvSpPr/>
          <p:nvPr/>
        </p:nvSpPr>
        <p:spPr>
          <a:xfrm>
            <a:off x="4643282" y="1826351"/>
            <a:ext cx="3933434" cy="4765306"/>
          </a:xfrm>
          <a:prstGeom prst="flowChartDocumen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400" u="sng" dirty="0" smtClean="0"/>
              <a:t>A RETENIR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fr-FR" sz="1400" dirty="0" smtClean="0"/>
              <a:t>Ce cahier des charges fonctionnel est le document par lequel le demandeur exprime le besoin de ses clients en terme de fonctions de service et de contrainte.</a:t>
            </a:r>
            <a:endParaRPr lang="fr-FR" sz="1400" dirty="0"/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fr-FR" sz="1400" dirty="0" smtClean="0"/>
              <a:t>Pour chacune de ses fonctions, il faut définir des critères d’appréciation et leurs niveaux.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fr-FR" sz="1400" dirty="0" smtClean="0"/>
              <a:t>Il s’agit d’un contrat entre les deux parties : le demandeur et le concepteur / réalisateur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fr-FR" sz="1400" dirty="0" smtClean="0"/>
              <a:t>Les objectifs d’un cahier des charges fonctionnel sont :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 smtClean="0"/>
              <a:t>Identifier les besoins du demandeur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 smtClean="0"/>
              <a:t>Caractériser l’environnement du produit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 smtClean="0"/>
              <a:t>Enoncer les fonctions de service et identifier les contraintes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 smtClean="0"/>
              <a:t>Caractériser ces fonctions.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65782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650" y="2193274"/>
            <a:ext cx="5408305" cy="42724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« Faites étudier par vos services, une voiture pouvant transporter 2 cultivateurs en sabots, 50 kg de pommes de terre ou un tonnelet à une vitesse de 60 Km/h, pour une consommation de 3 litres au cent.</a:t>
            </a:r>
          </a:p>
          <a:p>
            <a:endParaRPr lang="fr-FR" dirty="0" smtClean="0"/>
          </a:p>
          <a:p>
            <a:r>
              <a:rPr lang="fr-FR" dirty="0" smtClean="0"/>
              <a:t>La voiture pourra passer dans les plus mauvais chemins ; elle devra pouvoir être conduite par une conductrice débutante et avoir un confort irréprochable.</a:t>
            </a:r>
          </a:p>
          <a:p>
            <a:endParaRPr lang="fr-FR" dirty="0" smtClean="0"/>
          </a:p>
          <a:p>
            <a:r>
              <a:rPr lang="fr-FR" dirty="0" smtClean="0"/>
              <a:t>Son prix devra être inférieur au tiers de celui de la traction avant 11 CV. </a:t>
            </a:r>
          </a:p>
          <a:p>
            <a:endParaRPr lang="fr-FR" dirty="0" smtClean="0"/>
          </a:p>
          <a:p>
            <a:r>
              <a:rPr lang="fr-FR" dirty="0" smtClean="0"/>
              <a:t>Le point de vue esthétique n'a aucune importance. »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372"/>
            <a:ext cx="8199050" cy="1057928"/>
          </a:xfrm>
        </p:spPr>
        <p:txBody>
          <a:bodyPr>
            <a:normAutofit/>
          </a:bodyPr>
          <a:lstStyle/>
          <a:p>
            <a:pPr marL="0" indent="0" algn="l">
              <a:buFont typeface="+mj-lt"/>
              <a:buNone/>
            </a:pPr>
            <a:r>
              <a:rPr lang="fr-FR" dirty="0" smtClean="0"/>
              <a:t>Cahier des charges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" y="1312948"/>
            <a:ext cx="834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Document établi par P.J. Boulanger, responsable de Citroën à M. </a:t>
            </a:r>
            <a:r>
              <a:rPr lang="fr-FR" dirty="0" err="1" smtClean="0"/>
              <a:t>Brogly</a:t>
            </a:r>
            <a:r>
              <a:rPr lang="fr-FR" dirty="0" smtClean="0"/>
              <a:t>, directeur du bureau d’études en 1936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4390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372"/>
            <a:ext cx="8199050" cy="1057928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A quel besoin devait répondre cette voiture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" y="1312948"/>
            <a:ext cx="8346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faut répondre à ces trois questions :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57200" y="2086067"/>
            <a:ext cx="2989267" cy="2361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00" dirty="0" smtClean="0"/>
              <a:t>« Faites étudier par vos services, une voiture pouvant transporter 2 cultivateurs en sabots, 50 kg de pommes de terre ou un tonnelet à une vitesse de 60 Km/h, pour une consommation de 3 litres au cent.</a:t>
            </a:r>
          </a:p>
          <a:p>
            <a:endParaRPr lang="fr-FR" sz="1000" dirty="0" smtClean="0"/>
          </a:p>
          <a:p>
            <a:r>
              <a:rPr lang="fr-FR" sz="1000" dirty="0" smtClean="0"/>
              <a:t>La voiture pourra passer dans les plus mauvais chemins ; elle devra pouvoir être conduite par une conductrice débutante et avoir un confort irréprochable.</a:t>
            </a:r>
          </a:p>
          <a:p>
            <a:endParaRPr lang="fr-FR" sz="1000" dirty="0" smtClean="0"/>
          </a:p>
          <a:p>
            <a:r>
              <a:rPr lang="fr-FR" sz="1000" dirty="0" smtClean="0"/>
              <a:t>Son prix devra être inférieur au tiers de celui de la traction avant 11 CV. </a:t>
            </a:r>
          </a:p>
          <a:p>
            <a:endParaRPr lang="fr-FR" sz="1000" dirty="0" smtClean="0"/>
          </a:p>
          <a:p>
            <a:r>
              <a:rPr lang="fr-FR" sz="1000" dirty="0" smtClean="0"/>
              <a:t>Le point de vue esthétique n'a aucune importance. »</a:t>
            </a:r>
            <a:endParaRPr lang="fr-FR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3793376" y="2080587"/>
            <a:ext cx="1537404" cy="523220"/>
          </a:xfrm>
          <a:prstGeom prst="rect">
            <a:avLst/>
          </a:prstGeom>
          <a:ln w="127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A qui doit-elle rendre service ?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868184" y="2080587"/>
            <a:ext cx="1537404" cy="523220"/>
          </a:xfrm>
          <a:prstGeom prst="rect">
            <a:avLst/>
          </a:prstGeom>
          <a:ln w="127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Sur qui (ou quoi) agit-elle ?</a:t>
            </a:r>
            <a:endParaRPr lang="fr-FR" sz="1400" dirty="0"/>
          </a:p>
        </p:txBody>
      </p:sp>
      <p:sp>
        <p:nvSpPr>
          <p:cNvPr id="10" name="Ellipse 9"/>
          <p:cNvSpPr/>
          <p:nvPr/>
        </p:nvSpPr>
        <p:spPr>
          <a:xfrm>
            <a:off x="5464468" y="3860367"/>
            <a:ext cx="1274920" cy="56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Voiture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30780" y="3486357"/>
            <a:ext cx="1537404" cy="307777"/>
          </a:xfrm>
          <a:prstGeom prst="rect">
            <a:avLst/>
          </a:prstGeom>
          <a:ln w="127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Le produit</a:t>
            </a:r>
            <a:endParaRPr lang="fr-FR" sz="1400" dirty="0"/>
          </a:p>
        </p:txBody>
      </p:sp>
      <p:sp>
        <p:nvSpPr>
          <p:cNvPr id="12" name="Ellipse 11"/>
          <p:cNvSpPr/>
          <p:nvPr/>
        </p:nvSpPr>
        <p:spPr>
          <a:xfrm>
            <a:off x="3793376" y="2694550"/>
            <a:ext cx="1537403" cy="56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À des cultivateurs</a:t>
            </a:r>
            <a:endParaRPr lang="fr-FR" sz="1400" dirty="0"/>
          </a:p>
        </p:txBody>
      </p:sp>
      <p:sp>
        <p:nvSpPr>
          <p:cNvPr id="13" name="Ellipse 12"/>
          <p:cNvSpPr/>
          <p:nvPr/>
        </p:nvSpPr>
        <p:spPr>
          <a:xfrm>
            <a:off x="6868184" y="2694550"/>
            <a:ext cx="1537403" cy="56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Sur des chemins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330779" y="4875415"/>
            <a:ext cx="1537404" cy="307777"/>
          </a:xfrm>
          <a:prstGeom prst="rect">
            <a:avLst/>
          </a:prstGeom>
          <a:ln w="127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Dans quel but ?</a:t>
            </a:r>
            <a:endParaRPr lang="fr-FR" sz="1400" dirty="0"/>
          </a:p>
        </p:txBody>
      </p:sp>
      <p:sp>
        <p:nvSpPr>
          <p:cNvPr id="15" name="Ellipse 14"/>
          <p:cNvSpPr/>
          <p:nvPr/>
        </p:nvSpPr>
        <p:spPr>
          <a:xfrm>
            <a:off x="4119240" y="5249420"/>
            <a:ext cx="3968840" cy="76673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Permettre aux cultivateurs de se déplacer « rapidement » sur les chemins</a:t>
            </a:r>
            <a:endParaRPr lang="fr-FR" sz="1400" dirty="0"/>
          </a:p>
        </p:txBody>
      </p:sp>
      <p:sp>
        <p:nvSpPr>
          <p:cNvPr id="17" name="Forme libre 16"/>
          <p:cNvSpPr/>
          <p:nvPr/>
        </p:nvSpPr>
        <p:spPr>
          <a:xfrm>
            <a:off x="4595500" y="3245108"/>
            <a:ext cx="2904458" cy="1659729"/>
          </a:xfrm>
          <a:custGeom>
            <a:avLst/>
            <a:gdLst>
              <a:gd name="connsiteX0" fmla="*/ 0 w 2882804"/>
              <a:gd name="connsiteY0" fmla="*/ 57312 h 2029274"/>
              <a:gd name="connsiteX1" fmla="*/ 1587536 w 2882804"/>
              <a:gd name="connsiteY1" fmla="*/ 299629 h 2029274"/>
              <a:gd name="connsiteX2" fmla="*/ 2882631 w 2882804"/>
              <a:gd name="connsiteY2" fmla="*/ 48956 h 2029274"/>
              <a:gd name="connsiteX3" fmla="*/ 1503981 w 2882804"/>
              <a:gd name="connsiteY3" fmla="*/ 1461081 h 2029274"/>
              <a:gd name="connsiteX4" fmla="*/ 1311806 w 2882804"/>
              <a:gd name="connsiteY4" fmla="*/ 2029274 h 2029274"/>
              <a:gd name="connsiteX0" fmla="*/ 0 w 2891158"/>
              <a:gd name="connsiteY0" fmla="*/ 65076 h 2037038"/>
              <a:gd name="connsiteX1" fmla="*/ 1587536 w 2891158"/>
              <a:gd name="connsiteY1" fmla="*/ 307393 h 2037038"/>
              <a:gd name="connsiteX2" fmla="*/ 2890987 w 2891158"/>
              <a:gd name="connsiteY2" fmla="*/ 48364 h 2037038"/>
              <a:gd name="connsiteX3" fmla="*/ 1503981 w 2891158"/>
              <a:gd name="connsiteY3" fmla="*/ 1468845 h 2037038"/>
              <a:gd name="connsiteX4" fmla="*/ 1311806 w 2891158"/>
              <a:gd name="connsiteY4" fmla="*/ 2037038 h 2037038"/>
              <a:gd name="connsiteX0" fmla="*/ 0 w 2918517"/>
              <a:gd name="connsiteY0" fmla="*/ 26690 h 1998652"/>
              <a:gd name="connsiteX1" fmla="*/ 1587536 w 2918517"/>
              <a:gd name="connsiteY1" fmla="*/ 269007 h 1998652"/>
              <a:gd name="connsiteX2" fmla="*/ 2890987 w 2918517"/>
              <a:gd name="connsiteY2" fmla="*/ 9978 h 1998652"/>
              <a:gd name="connsiteX3" fmla="*/ 1503981 w 2918517"/>
              <a:gd name="connsiteY3" fmla="*/ 1430459 h 1998652"/>
              <a:gd name="connsiteX4" fmla="*/ 1311806 w 2918517"/>
              <a:gd name="connsiteY4" fmla="*/ 1998652 h 1998652"/>
              <a:gd name="connsiteX0" fmla="*/ 0 w 2891058"/>
              <a:gd name="connsiteY0" fmla="*/ 39404 h 2011366"/>
              <a:gd name="connsiteX1" fmla="*/ 1587536 w 2891058"/>
              <a:gd name="connsiteY1" fmla="*/ 281721 h 2011366"/>
              <a:gd name="connsiteX2" fmla="*/ 2890987 w 2891058"/>
              <a:gd name="connsiteY2" fmla="*/ 22692 h 2011366"/>
              <a:gd name="connsiteX3" fmla="*/ 1646024 w 2891058"/>
              <a:gd name="connsiteY3" fmla="*/ 983605 h 2011366"/>
              <a:gd name="connsiteX4" fmla="*/ 1311806 w 2891058"/>
              <a:gd name="connsiteY4" fmla="*/ 2011366 h 2011366"/>
              <a:gd name="connsiteX0" fmla="*/ 0 w 2891056"/>
              <a:gd name="connsiteY0" fmla="*/ 39404 h 1660424"/>
              <a:gd name="connsiteX1" fmla="*/ 1587536 w 2891056"/>
              <a:gd name="connsiteY1" fmla="*/ 281721 h 1660424"/>
              <a:gd name="connsiteX2" fmla="*/ 2890987 w 2891056"/>
              <a:gd name="connsiteY2" fmla="*/ 22692 h 1660424"/>
              <a:gd name="connsiteX3" fmla="*/ 1646024 w 2891056"/>
              <a:gd name="connsiteY3" fmla="*/ 983605 h 1660424"/>
              <a:gd name="connsiteX4" fmla="*/ 1478916 w 2891056"/>
              <a:gd name="connsiteY4" fmla="*/ 1660424 h 1660424"/>
              <a:gd name="connsiteX0" fmla="*/ 0 w 2892459"/>
              <a:gd name="connsiteY0" fmla="*/ 40682 h 1661702"/>
              <a:gd name="connsiteX1" fmla="*/ 1587536 w 2892459"/>
              <a:gd name="connsiteY1" fmla="*/ 282999 h 1661702"/>
              <a:gd name="connsiteX2" fmla="*/ 2890987 w 2892459"/>
              <a:gd name="connsiteY2" fmla="*/ 23970 h 1661702"/>
              <a:gd name="connsiteX3" fmla="*/ 1838200 w 2892459"/>
              <a:gd name="connsiteY3" fmla="*/ 1009950 h 1661702"/>
              <a:gd name="connsiteX4" fmla="*/ 1478916 w 2892459"/>
              <a:gd name="connsiteY4" fmla="*/ 1661702 h 1661702"/>
              <a:gd name="connsiteX0" fmla="*/ 0 w 2892436"/>
              <a:gd name="connsiteY0" fmla="*/ 40682 h 1277336"/>
              <a:gd name="connsiteX1" fmla="*/ 1587536 w 2892436"/>
              <a:gd name="connsiteY1" fmla="*/ 282999 h 1277336"/>
              <a:gd name="connsiteX2" fmla="*/ 2890987 w 2892436"/>
              <a:gd name="connsiteY2" fmla="*/ 23970 h 1277336"/>
              <a:gd name="connsiteX3" fmla="*/ 1838200 w 2892436"/>
              <a:gd name="connsiteY3" fmla="*/ 1009950 h 1277336"/>
              <a:gd name="connsiteX4" fmla="*/ 1562470 w 2892436"/>
              <a:gd name="connsiteY4" fmla="*/ 1277336 h 1277336"/>
              <a:gd name="connsiteX0" fmla="*/ 0 w 2892466"/>
              <a:gd name="connsiteY0" fmla="*/ 40682 h 1670057"/>
              <a:gd name="connsiteX1" fmla="*/ 1587536 w 2892466"/>
              <a:gd name="connsiteY1" fmla="*/ 282999 h 1670057"/>
              <a:gd name="connsiteX2" fmla="*/ 2890987 w 2892466"/>
              <a:gd name="connsiteY2" fmla="*/ 23970 h 1670057"/>
              <a:gd name="connsiteX3" fmla="*/ 1838200 w 2892466"/>
              <a:gd name="connsiteY3" fmla="*/ 1009950 h 1670057"/>
              <a:gd name="connsiteX4" fmla="*/ 1453849 w 2892466"/>
              <a:gd name="connsiteY4" fmla="*/ 1670057 h 1670057"/>
              <a:gd name="connsiteX0" fmla="*/ 0 w 2892454"/>
              <a:gd name="connsiteY0" fmla="*/ 40682 h 1670057"/>
              <a:gd name="connsiteX1" fmla="*/ 1587536 w 2892454"/>
              <a:gd name="connsiteY1" fmla="*/ 282999 h 1670057"/>
              <a:gd name="connsiteX2" fmla="*/ 2890987 w 2892454"/>
              <a:gd name="connsiteY2" fmla="*/ 23970 h 1670057"/>
              <a:gd name="connsiteX3" fmla="*/ 1838200 w 2892454"/>
              <a:gd name="connsiteY3" fmla="*/ 1009950 h 1670057"/>
              <a:gd name="connsiteX4" fmla="*/ 1495626 w 2892454"/>
              <a:gd name="connsiteY4" fmla="*/ 1294048 h 1670057"/>
              <a:gd name="connsiteX5" fmla="*/ 1453849 w 2892454"/>
              <a:gd name="connsiteY5" fmla="*/ 1670057 h 1670057"/>
              <a:gd name="connsiteX0" fmla="*/ 0 w 2894162"/>
              <a:gd name="connsiteY0" fmla="*/ 39834 h 1669209"/>
              <a:gd name="connsiteX1" fmla="*/ 1462204 w 2894162"/>
              <a:gd name="connsiteY1" fmla="*/ 290506 h 1669209"/>
              <a:gd name="connsiteX2" fmla="*/ 2890987 w 2894162"/>
              <a:gd name="connsiteY2" fmla="*/ 23122 h 1669209"/>
              <a:gd name="connsiteX3" fmla="*/ 1838200 w 2894162"/>
              <a:gd name="connsiteY3" fmla="*/ 1009102 h 1669209"/>
              <a:gd name="connsiteX4" fmla="*/ 1495626 w 2894162"/>
              <a:gd name="connsiteY4" fmla="*/ 1293200 h 1669209"/>
              <a:gd name="connsiteX5" fmla="*/ 1453849 w 2894162"/>
              <a:gd name="connsiteY5" fmla="*/ 1669209 h 1669209"/>
              <a:gd name="connsiteX0" fmla="*/ 0 w 2894030"/>
              <a:gd name="connsiteY0" fmla="*/ 33954 h 1663329"/>
              <a:gd name="connsiteX1" fmla="*/ 1470559 w 2894030"/>
              <a:gd name="connsiteY1" fmla="*/ 351472 h 1663329"/>
              <a:gd name="connsiteX2" fmla="*/ 2890987 w 2894030"/>
              <a:gd name="connsiteY2" fmla="*/ 17242 h 1663329"/>
              <a:gd name="connsiteX3" fmla="*/ 1838200 w 2894030"/>
              <a:gd name="connsiteY3" fmla="*/ 1003222 h 1663329"/>
              <a:gd name="connsiteX4" fmla="*/ 1495626 w 2894030"/>
              <a:gd name="connsiteY4" fmla="*/ 1287320 h 1663329"/>
              <a:gd name="connsiteX5" fmla="*/ 1453849 w 2894030"/>
              <a:gd name="connsiteY5" fmla="*/ 1663329 h 1663329"/>
              <a:gd name="connsiteX0" fmla="*/ 0 w 2894030"/>
              <a:gd name="connsiteY0" fmla="*/ 33954 h 1663329"/>
              <a:gd name="connsiteX1" fmla="*/ 1470559 w 2894030"/>
              <a:gd name="connsiteY1" fmla="*/ 351472 h 1663329"/>
              <a:gd name="connsiteX2" fmla="*/ 2890987 w 2894030"/>
              <a:gd name="connsiteY2" fmla="*/ 17242 h 1663329"/>
              <a:gd name="connsiteX3" fmla="*/ 1838200 w 2894030"/>
              <a:gd name="connsiteY3" fmla="*/ 1003222 h 1663329"/>
              <a:gd name="connsiteX4" fmla="*/ 1495626 w 2894030"/>
              <a:gd name="connsiteY4" fmla="*/ 1287320 h 1663329"/>
              <a:gd name="connsiteX5" fmla="*/ 1453849 w 2894030"/>
              <a:gd name="connsiteY5" fmla="*/ 1663329 h 1663329"/>
              <a:gd name="connsiteX0" fmla="*/ 0 w 2940360"/>
              <a:gd name="connsiteY0" fmla="*/ 41841 h 1671216"/>
              <a:gd name="connsiteX1" fmla="*/ 1470559 w 2940360"/>
              <a:gd name="connsiteY1" fmla="*/ 359359 h 1671216"/>
              <a:gd name="connsiteX2" fmla="*/ 2890987 w 2940360"/>
              <a:gd name="connsiteY2" fmla="*/ 25129 h 1671216"/>
              <a:gd name="connsiteX3" fmla="*/ 1838200 w 2940360"/>
              <a:gd name="connsiteY3" fmla="*/ 1011109 h 1671216"/>
              <a:gd name="connsiteX4" fmla="*/ 1495626 w 2940360"/>
              <a:gd name="connsiteY4" fmla="*/ 1295207 h 1671216"/>
              <a:gd name="connsiteX5" fmla="*/ 1453849 w 2940360"/>
              <a:gd name="connsiteY5" fmla="*/ 1671216 h 1671216"/>
              <a:gd name="connsiteX0" fmla="*/ 0 w 2896560"/>
              <a:gd name="connsiteY0" fmla="*/ 26893 h 1656268"/>
              <a:gd name="connsiteX1" fmla="*/ 1470559 w 2896560"/>
              <a:gd name="connsiteY1" fmla="*/ 344411 h 1656268"/>
              <a:gd name="connsiteX2" fmla="*/ 2890987 w 2896560"/>
              <a:gd name="connsiteY2" fmla="*/ 10181 h 1656268"/>
              <a:gd name="connsiteX3" fmla="*/ 1946821 w 2896560"/>
              <a:gd name="connsiteY3" fmla="*/ 820690 h 1656268"/>
              <a:gd name="connsiteX4" fmla="*/ 1495626 w 2896560"/>
              <a:gd name="connsiteY4" fmla="*/ 1280259 h 1656268"/>
              <a:gd name="connsiteX5" fmla="*/ 1453849 w 2896560"/>
              <a:gd name="connsiteY5" fmla="*/ 1656268 h 1656268"/>
              <a:gd name="connsiteX0" fmla="*/ 0 w 2904458"/>
              <a:gd name="connsiteY0" fmla="*/ 30354 h 1659729"/>
              <a:gd name="connsiteX1" fmla="*/ 1470559 w 2904458"/>
              <a:gd name="connsiteY1" fmla="*/ 347872 h 1659729"/>
              <a:gd name="connsiteX2" fmla="*/ 2890987 w 2904458"/>
              <a:gd name="connsiteY2" fmla="*/ 13642 h 1659729"/>
              <a:gd name="connsiteX3" fmla="*/ 1946821 w 2904458"/>
              <a:gd name="connsiteY3" fmla="*/ 824151 h 1659729"/>
              <a:gd name="connsiteX4" fmla="*/ 1495626 w 2904458"/>
              <a:gd name="connsiteY4" fmla="*/ 1283720 h 1659729"/>
              <a:gd name="connsiteX5" fmla="*/ 1453849 w 2904458"/>
              <a:gd name="connsiteY5" fmla="*/ 1659729 h 165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4458" h="1659729">
                <a:moveTo>
                  <a:pt x="0" y="30354"/>
                </a:moveTo>
                <a:cubicBezTo>
                  <a:pt x="511771" y="344392"/>
                  <a:pt x="988728" y="350657"/>
                  <a:pt x="1470559" y="347872"/>
                </a:cubicBezTo>
                <a:cubicBezTo>
                  <a:pt x="1952390" y="345087"/>
                  <a:pt x="2761478" y="134800"/>
                  <a:pt x="2890987" y="13642"/>
                </a:cubicBezTo>
                <a:cubicBezTo>
                  <a:pt x="3020496" y="-107516"/>
                  <a:pt x="2179381" y="612471"/>
                  <a:pt x="1946821" y="824151"/>
                </a:cubicBezTo>
                <a:cubicBezTo>
                  <a:pt x="1714261" y="1035831"/>
                  <a:pt x="1559684" y="1173702"/>
                  <a:pt x="1495626" y="1283720"/>
                </a:cubicBezTo>
                <a:cubicBezTo>
                  <a:pt x="1431568" y="1393738"/>
                  <a:pt x="1464990" y="1631876"/>
                  <a:pt x="1453849" y="1659729"/>
                </a:cubicBezTo>
              </a:path>
            </a:pathLst>
          </a:custGeom>
          <a:ln w="12700" cmpd="sng">
            <a:solidFill>
              <a:schemeClr val="accent2"/>
            </a:solidFill>
            <a:tailEnd type="arrow" w="med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Document 17"/>
          <p:cNvSpPr/>
          <p:nvPr/>
        </p:nvSpPr>
        <p:spPr>
          <a:xfrm>
            <a:off x="457200" y="5183192"/>
            <a:ext cx="2989267" cy="1295145"/>
          </a:xfrm>
          <a:prstGeom prst="flowChartDocumen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400" u="sng" dirty="0" smtClean="0"/>
              <a:t>A RETENIR</a:t>
            </a:r>
          </a:p>
          <a:p>
            <a:r>
              <a:rPr lang="fr-FR" sz="1400" dirty="0" smtClean="0"/>
              <a:t>Le schéma ci-contre s’appelle la « bête à cornes ». Il permet d’exprimer le besoin à satisfaire par un produit.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39422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Quel est l’environnement de la voiture ?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093480" y="3322721"/>
            <a:ext cx="2989267" cy="23614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00" dirty="0" smtClean="0"/>
              <a:t>« Faites étudier par vos services, une voiture pouvant transporter 2 cultivateurs en sabots, 50 kg de pommes de terre ou un tonnelet à une vitesse de 60 Km/h, pour une consommation de 3 litres au cent.</a:t>
            </a:r>
          </a:p>
          <a:p>
            <a:endParaRPr lang="fr-FR" sz="1000" dirty="0" smtClean="0"/>
          </a:p>
          <a:p>
            <a:r>
              <a:rPr lang="fr-FR" sz="1000" dirty="0" smtClean="0"/>
              <a:t>La voiture pourra passer dans les plus mauvais chemins ; elle devra pouvoir être conduite par une conductrice débutante et avoir un confort irréprochable.</a:t>
            </a:r>
          </a:p>
          <a:p>
            <a:endParaRPr lang="fr-FR" sz="1000" dirty="0" smtClean="0"/>
          </a:p>
          <a:p>
            <a:r>
              <a:rPr lang="fr-FR" sz="1000" dirty="0" smtClean="0"/>
              <a:t>Son prix devra être inférieur au tiers de celui de la traction avant 11 CV. </a:t>
            </a:r>
          </a:p>
          <a:p>
            <a:endParaRPr lang="fr-FR" sz="1000" dirty="0" smtClean="0"/>
          </a:p>
          <a:p>
            <a:r>
              <a:rPr lang="fr-FR" sz="1000" dirty="0" smtClean="0"/>
              <a:t>Le point de vue esthétique n'a aucune importance. »</a:t>
            </a:r>
            <a:endParaRPr lang="fr-FR" sz="1000" dirty="0"/>
          </a:p>
        </p:txBody>
      </p:sp>
      <p:sp>
        <p:nvSpPr>
          <p:cNvPr id="6" name="Légende encadrée 2 5"/>
          <p:cNvSpPr/>
          <p:nvPr/>
        </p:nvSpPr>
        <p:spPr>
          <a:xfrm>
            <a:off x="1127986" y="2163887"/>
            <a:ext cx="1462205" cy="367654"/>
          </a:xfrm>
          <a:prstGeom prst="borderCallout2">
            <a:avLst>
              <a:gd name="adj1" fmla="val 46023"/>
              <a:gd name="adj2" fmla="val 105953"/>
              <a:gd name="adj3" fmla="val 48296"/>
              <a:gd name="adj4" fmla="val 151333"/>
              <a:gd name="adj5" fmla="val 401136"/>
              <a:gd name="adj6" fmla="val 213333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2 cultivateurs</a:t>
            </a:r>
            <a:endParaRPr lang="fr-FR" sz="1400" dirty="0"/>
          </a:p>
        </p:txBody>
      </p:sp>
      <p:sp>
        <p:nvSpPr>
          <p:cNvPr id="7" name="Légende encadrée 2 6"/>
          <p:cNvSpPr/>
          <p:nvPr/>
        </p:nvSpPr>
        <p:spPr>
          <a:xfrm>
            <a:off x="6569397" y="2163887"/>
            <a:ext cx="1727569" cy="36765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96590"/>
              <a:gd name="adj6" fmla="val -76558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Des marchandises</a:t>
            </a:r>
            <a:endParaRPr lang="fr-FR" sz="1400" dirty="0"/>
          </a:p>
        </p:txBody>
      </p:sp>
      <p:sp>
        <p:nvSpPr>
          <p:cNvPr id="8" name="Légende encadrée 2 7"/>
          <p:cNvSpPr/>
          <p:nvPr/>
        </p:nvSpPr>
        <p:spPr>
          <a:xfrm>
            <a:off x="862622" y="3497542"/>
            <a:ext cx="1727569" cy="367654"/>
          </a:xfrm>
          <a:prstGeom prst="borderCallout2">
            <a:avLst>
              <a:gd name="adj1" fmla="val 48296"/>
              <a:gd name="adj2" fmla="val 105809"/>
              <a:gd name="adj3" fmla="val 46023"/>
              <a:gd name="adj4" fmla="val 121659"/>
              <a:gd name="adj5" fmla="val 119318"/>
              <a:gd name="adj6" fmla="val 227176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Energie</a:t>
            </a:r>
            <a:endParaRPr lang="fr-FR" sz="1400" dirty="0"/>
          </a:p>
        </p:txBody>
      </p:sp>
      <p:sp>
        <p:nvSpPr>
          <p:cNvPr id="9" name="Légende encadrée 2 8"/>
          <p:cNvSpPr/>
          <p:nvPr/>
        </p:nvSpPr>
        <p:spPr>
          <a:xfrm>
            <a:off x="6849147" y="3673295"/>
            <a:ext cx="1727569" cy="36765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5682"/>
              <a:gd name="adj6" fmla="val -71238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chemins</a:t>
            </a:r>
            <a:endParaRPr lang="fr-FR" sz="1400" dirty="0"/>
          </a:p>
        </p:txBody>
      </p:sp>
      <p:sp>
        <p:nvSpPr>
          <p:cNvPr id="10" name="Légende encadrée 2 9"/>
          <p:cNvSpPr/>
          <p:nvPr/>
        </p:nvSpPr>
        <p:spPr>
          <a:xfrm>
            <a:off x="862622" y="4611798"/>
            <a:ext cx="1727569" cy="367654"/>
          </a:xfrm>
          <a:prstGeom prst="borderCallout2">
            <a:avLst>
              <a:gd name="adj1" fmla="val 28024"/>
              <a:gd name="adj2" fmla="val 106136"/>
              <a:gd name="adj3" fmla="val 25735"/>
              <a:gd name="adj4" fmla="val 121731"/>
              <a:gd name="adj5" fmla="val -2958"/>
              <a:gd name="adj6" fmla="val 133481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Conductrice</a:t>
            </a:r>
            <a:endParaRPr lang="fr-FR" sz="1400" dirty="0"/>
          </a:p>
        </p:txBody>
      </p:sp>
      <p:sp>
        <p:nvSpPr>
          <p:cNvPr id="11" name="Légende encadrée 2 10"/>
          <p:cNvSpPr/>
          <p:nvPr/>
        </p:nvSpPr>
        <p:spPr>
          <a:xfrm>
            <a:off x="862622" y="5403440"/>
            <a:ext cx="1727569" cy="367654"/>
          </a:xfrm>
          <a:prstGeom prst="borderCallout2">
            <a:avLst>
              <a:gd name="adj1" fmla="val 28024"/>
              <a:gd name="adj2" fmla="val 106136"/>
              <a:gd name="adj3" fmla="val 25735"/>
              <a:gd name="adj4" fmla="val 121731"/>
              <a:gd name="adj5" fmla="val -74824"/>
              <a:gd name="adj6" fmla="val 140389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Budget</a:t>
            </a:r>
            <a:endParaRPr lang="fr-FR" sz="1400" dirty="0"/>
          </a:p>
        </p:txBody>
      </p:sp>
      <p:sp>
        <p:nvSpPr>
          <p:cNvPr id="12" name="Légende encadrée 2 11"/>
          <p:cNvSpPr/>
          <p:nvPr/>
        </p:nvSpPr>
        <p:spPr>
          <a:xfrm>
            <a:off x="6849147" y="4857004"/>
            <a:ext cx="1727569" cy="47001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1227"/>
              <a:gd name="adj6" fmla="val -103309"/>
            </a:avLst>
          </a:prstGeom>
          <a:ln w="9525" cmpd="sng"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L’ « œil » de ceux qui la regarde</a:t>
            </a:r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62622" y="1278484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 document ne décrit pas la voiture à concevoir, mais </a:t>
            </a:r>
            <a:r>
              <a:rPr lang="fr-FR" u="sng" dirty="0" smtClean="0">
                <a:solidFill>
                  <a:srgbClr val="953735"/>
                </a:solidFill>
              </a:rPr>
              <a:t>son environnement </a:t>
            </a:r>
            <a:r>
              <a:rPr lang="fr-FR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5324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Représenter la voiture dans son environnement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709821" y="3400800"/>
            <a:ext cx="1453849" cy="68517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Voiture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255972" y="1948892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Cultivateurs</a:t>
            </a:r>
            <a:endParaRPr lang="fr-FR" sz="1400" dirty="0"/>
          </a:p>
        </p:txBody>
      </p:sp>
      <p:sp>
        <p:nvSpPr>
          <p:cNvPr id="7" name="Ellipse 6"/>
          <p:cNvSpPr/>
          <p:nvPr/>
        </p:nvSpPr>
        <p:spPr>
          <a:xfrm>
            <a:off x="5163670" y="1948892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Chemins</a:t>
            </a:r>
            <a:endParaRPr lang="fr-FR" sz="1400" dirty="0"/>
          </a:p>
        </p:txBody>
      </p:sp>
      <p:sp>
        <p:nvSpPr>
          <p:cNvPr id="8" name="Ellipse 7"/>
          <p:cNvSpPr/>
          <p:nvPr/>
        </p:nvSpPr>
        <p:spPr>
          <a:xfrm>
            <a:off x="6617519" y="3400800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Energie</a:t>
            </a:r>
            <a:endParaRPr lang="fr-FR" sz="1400" dirty="0"/>
          </a:p>
        </p:txBody>
      </p:sp>
      <p:sp>
        <p:nvSpPr>
          <p:cNvPr id="9" name="Ellipse 8"/>
          <p:cNvSpPr/>
          <p:nvPr/>
        </p:nvSpPr>
        <p:spPr>
          <a:xfrm>
            <a:off x="802123" y="3400800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300" dirty="0" smtClean="0"/>
              <a:t>Marchandises</a:t>
            </a:r>
            <a:endParaRPr lang="fr-FR" sz="1300" dirty="0"/>
          </a:p>
        </p:txBody>
      </p:sp>
      <p:sp>
        <p:nvSpPr>
          <p:cNvPr id="10" name="Ellipse 9"/>
          <p:cNvSpPr/>
          <p:nvPr/>
        </p:nvSpPr>
        <p:spPr>
          <a:xfrm>
            <a:off x="1529047" y="4783497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Conductrice</a:t>
            </a:r>
            <a:endParaRPr lang="fr-FR" sz="1400" dirty="0"/>
          </a:p>
        </p:txBody>
      </p:sp>
      <p:sp>
        <p:nvSpPr>
          <p:cNvPr id="11" name="Ellipse 10"/>
          <p:cNvSpPr/>
          <p:nvPr/>
        </p:nvSpPr>
        <p:spPr>
          <a:xfrm>
            <a:off x="3709821" y="5201284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Budget</a:t>
            </a:r>
            <a:endParaRPr lang="fr-FR" sz="1400" dirty="0"/>
          </a:p>
        </p:txBody>
      </p:sp>
      <p:sp>
        <p:nvSpPr>
          <p:cNvPr id="12" name="Ellipse 11"/>
          <p:cNvSpPr/>
          <p:nvPr/>
        </p:nvSpPr>
        <p:spPr>
          <a:xfrm>
            <a:off x="5890594" y="4729002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/>
          </a:p>
        </p:txBody>
      </p:sp>
      <p:pic>
        <p:nvPicPr>
          <p:cNvPr id="13" name="Image 12" descr="5516_dmoncla_oeil_de_daniel_moncla_vu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5504" y="4887458"/>
            <a:ext cx="584029" cy="461383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862622" y="1278484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objet</a:t>
            </a:r>
            <a:r>
              <a:rPr lang="fr-FR" dirty="0" smtClean="0"/>
              <a:t> dans son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environnement</a:t>
            </a:r>
            <a:r>
              <a:rPr lang="fr-FR" dirty="0" smtClean="0"/>
              <a:t>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8294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5516_dmoncla_oeil_de_daniel_moncla_vu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5504" y="4887458"/>
            <a:ext cx="584029" cy="461383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La fonction principale de la voiture 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709821" y="3400800"/>
            <a:ext cx="1453849" cy="68517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Voiture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255972" y="1948892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Cultivateurs</a:t>
            </a:r>
            <a:endParaRPr lang="fr-FR" sz="1400" dirty="0"/>
          </a:p>
        </p:txBody>
      </p:sp>
      <p:sp>
        <p:nvSpPr>
          <p:cNvPr id="7" name="Ellipse 6"/>
          <p:cNvSpPr/>
          <p:nvPr/>
        </p:nvSpPr>
        <p:spPr>
          <a:xfrm>
            <a:off x="5163670" y="1948892"/>
            <a:ext cx="1453849" cy="685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/>
              <a:t>Chemins</a:t>
            </a:r>
            <a:endParaRPr lang="fr-FR" sz="1400" dirty="0"/>
          </a:p>
        </p:txBody>
      </p:sp>
      <p:sp>
        <p:nvSpPr>
          <p:cNvPr id="8" name="Ellipse 7"/>
          <p:cNvSpPr/>
          <p:nvPr/>
        </p:nvSpPr>
        <p:spPr>
          <a:xfrm>
            <a:off x="6617519" y="3400800"/>
            <a:ext cx="1453849" cy="685173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Energie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62622" y="3400800"/>
            <a:ext cx="1453849" cy="685173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300" dirty="0" smtClean="0">
                <a:solidFill>
                  <a:schemeClr val="bg1">
                    <a:lumMod val="75000"/>
                  </a:schemeClr>
                </a:solidFill>
              </a:rPr>
              <a:t>Marchandises</a:t>
            </a:r>
            <a:endParaRPr lang="fr-FR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589546" y="4783497"/>
            <a:ext cx="1453849" cy="685173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Conductrice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709821" y="5201284"/>
            <a:ext cx="1453849" cy="685173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Budget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890594" y="4729002"/>
            <a:ext cx="1453849" cy="685173"/>
          </a:xfrm>
          <a:prstGeom prst="ellipse">
            <a:avLst/>
          </a:prstGeom>
          <a:solidFill>
            <a:schemeClr val="accent2">
              <a:lumMod val="20000"/>
              <a:lumOff val="80000"/>
              <a:alpha val="89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62622" y="1278484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fonction relie plusieurs éléments de l’environnement du produit.</a:t>
            </a:r>
            <a:endParaRPr lang="fr-FR" dirty="0"/>
          </a:p>
        </p:txBody>
      </p:sp>
      <p:sp>
        <p:nvSpPr>
          <p:cNvPr id="3" name="Forme libre 2"/>
          <p:cNvSpPr/>
          <p:nvPr/>
        </p:nvSpPr>
        <p:spPr>
          <a:xfrm>
            <a:off x="3141651" y="2598645"/>
            <a:ext cx="2489926" cy="877364"/>
          </a:xfrm>
          <a:custGeom>
            <a:avLst/>
            <a:gdLst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506636"/>
              <a:gd name="connsiteY0" fmla="*/ 0 h 860644"/>
              <a:gd name="connsiteX1" fmla="*/ 1295095 w 2506636"/>
              <a:gd name="connsiteY1" fmla="*/ 860644 h 860644"/>
              <a:gd name="connsiteX2" fmla="*/ 2506636 w 2506636"/>
              <a:gd name="connsiteY2" fmla="*/ 0 h 860644"/>
              <a:gd name="connsiteX0" fmla="*/ 0 w 2473215"/>
              <a:gd name="connsiteY0" fmla="*/ 16711 h 877369"/>
              <a:gd name="connsiteX1" fmla="*/ 1295095 w 2473215"/>
              <a:gd name="connsiteY1" fmla="*/ 877355 h 877369"/>
              <a:gd name="connsiteX2" fmla="*/ 2473215 w 2473215"/>
              <a:gd name="connsiteY2" fmla="*/ 0 h 877369"/>
              <a:gd name="connsiteX0" fmla="*/ 0 w 2489926"/>
              <a:gd name="connsiteY0" fmla="*/ 16711 h 877369"/>
              <a:gd name="connsiteX1" fmla="*/ 1295095 w 2489926"/>
              <a:gd name="connsiteY1" fmla="*/ 877355 h 877369"/>
              <a:gd name="connsiteX2" fmla="*/ 2489926 w 2489926"/>
              <a:gd name="connsiteY2" fmla="*/ 0 h 877369"/>
              <a:gd name="connsiteX0" fmla="*/ 0 w 2489926"/>
              <a:gd name="connsiteY0" fmla="*/ 16711 h 877364"/>
              <a:gd name="connsiteX1" fmla="*/ 1295095 w 2489926"/>
              <a:gd name="connsiteY1" fmla="*/ 877355 h 877364"/>
              <a:gd name="connsiteX2" fmla="*/ 2489926 w 2489926"/>
              <a:gd name="connsiteY2" fmla="*/ 0 h 877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9926" h="877364">
                <a:moveTo>
                  <a:pt x="0" y="16711"/>
                </a:moveTo>
                <a:cubicBezTo>
                  <a:pt x="206796" y="288273"/>
                  <a:pt x="880107" y="880140"/>
                  <a:pt x="1295095" y="877355"/>
                </a:cubicBezTo>
                <a:cubicBezTo>
                  <a:pt x="1710083" y="874570"/>
                  <a:pt x="2489926" y="0"/>
                  <a:pt x="2489926" y="0"/>
                </a:cubicBezTo>
              </a:path>
            </a:pathLst>
          </a:custGeom>
          <a:ln w="19050" cmpd="sng">
            <a:solidFill>
              <a:srgbClr val="1F497D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589546" y="5426524"/>
            <a:ext cx="575489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La fonction principale de cette voiture est de permettre aux cultivateurs de se déplacer « rapidement » sur les chemins.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163670" y="2924521"/>
            <a:ext cx="69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F.P. 1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14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3" grpId="0" animBg="1"/>
      <p:bldP spid="1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81421" y="0"/>
            <a:ext cx="8842469" cy="1057928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Les fonctions </a:t>
            </a:r>
            <a:r>
              <a:rPr lang="fr-FR" smtClean="0"/>
              <a:t>de contrainte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2289395" y="2691536"/>
            <a:ext cx="743636" cy="35046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Voiture</a:t>
            </a:r>
            <a:endParaRPr lang="fr-FR" sz="900" dirty="0"/>
          </a:p>
        </p:txBody>
      </p:sp>
      <p:sp>
        <p:nvSpPr>
          <p:cNvPr id="6" name="Ellipse 5"/>
          <p:cNvSpPr/>
          <p:nvPr/>
        </p:nvSpPr>
        <p:spPr>
          <a:xfrm>
            <a:off x="1545760" y="1948893"/>
            <a:ext cx="852538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800" dirty="0" smtClean="0"/>
              <a:t>Cultivateurs</a:t>
            </a:r>
            <a:endParaRPr lang="fr-FR" sz="800" dirty="0"/>
          </a:p>
        </p:txBody>
      </p:sp>
      <p:sp>
        <p:nvSpPr>
          <p:cNvPr id="7" name="Ellipse 6"/>
          <p:cNvSpPr/>
          <p:nvPr/>
        </p:nvSpPr>
        <p:spPr>
          <a:xfrm>
            <a:off x="3033031" y="1948893"/>
            <a:ext cx="743636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900" dirty="0" smtClean="0"/>
              <a:t>Chemins</a:t>
            </a:r>
            <a:endParaRPr lang="fr-FR" sz="900" dirty="0"/>
          </a:p>
        </p:txBody>
      </p:sp>
      <p:sp>
        <p:nvSpPr>
          <p:cNvPr id="8" name="Ellipse 7"/>
          <p:cNvSpPr/>
          <p:nvPr/>
        </p:nvSpPr>
        <p:spPr>
          <a:xfrm>
            <a:off x="3776666" y="2691536"/>
            <a:ext cx="743636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900" dirty="0" smtClean="0"/>
              <a:t>Energie</a:t>
            </a:r>
            <a:endParaRPr lang="fr-FR" sz="900" dirty="0"/>
          </a:p>
        </p:txBody>
      </p:sp>
      <p:sp>
        <p:nvSpPr>
          <p:cNvPr id="9" name="Ellipse 8"/>
          <p:cNvSpPr/>
          <p:nvPr/>
        </p:nvSpPr>
        <p:spPr>
          <a:xfrm>
            <a:off x="802124" y="2691536"/>
            <a:ext cx="743636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900" dirty="0" err="1" smtClean="0"/>
              <a:t>Marchan-dises</a:t>
            </a:r>
            <a:endParaRPr lang="fr-FR" sz="900" dirty="0"/>
          </a:p>
        </p:txBody>
      </p:sp>
      <p:sp>
        <p:nvSpPr>
          <p:cNvPr id="10" name="Ellipse 9"/>
          <p:cNvSpPr/>
          <p:nvPr/>
        </p:nvSpPr>
        <p:spPr>
          <a:xfrm>
            <a:off x="1077651" y="3398777"/>
            <a:ext cx="944369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900" dirty="0" smtClean="0"/>
              <a:t>Conductrice</a:t>
            </a:r>
            <a:endParaRPr lang="fr-FR" sz="900" dirty="0"/>
          </a:p>
        </p:txBody>
      </p:sp>
      <p:sp>
        <p:nvSpPr>
          <p:cNvPr id="11" name="Ellipse 10"/>
          <p:cNvSpPr/>
          <p:nvPr/>
        </p:nvSpPr>
        <p:spPr>
          <a:xfrm>
            <a:off x="2289395" y="3612473"/>
            <a:ext cx="743636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900" dirty="0" smtClean="0"/>
              <a:t>Budget</a:t>
            </a:r>
            <a:endParaRPr lang="fr-FR" sz="900" dirty="0"/>
          </a:p>
        </p:txBody>
      </p:sp>
      <p:sp>
        <p:nvSpPr>
          <p:cNvPr id="12" name="Ellipse 11"/>
          <p:cNvSpPr/>
          <p:nvPr/>
        </p:nvSpPr>
        <p:spPr>
          <a:xfrm>
            <a:off x="3404848" y="3370903"/>
            <a:ext cx="743636" cy="3504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fr-FR" sz="900" dirty="0"/>
          </a:p>
        </p:txBody>
      </p:sp>
      <p:pic>
        <p:nvPicPr>
          <p:cNvPr id="13" name="Image 12" descr="5516_dmoncla_oeil_de_daniel_moncla_vu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7302" y="3451953"/>
            <a:ext cx="298728" cy="235995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862622" y="1203280"/>
            <a:ext cx="7714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Mais cette voiture doit, pour pouvoir assurer sa fonction principale, se soumettre à certaines </a:t>
            </a:r>
            <a:r>
              <a:rPr lang="fr-FR" u="sng" dirty="0" smtClean="0">
                <a:solidFill>
                  <a:schemeClr val="accent2">
                    <a:lumMod val="75000"/>
                  </a:schemeClr>
                </a:solidFill>
              </a:rPr>
              <a:t>contraintes</a:t>
            </a:r>
            <a:r>
              <a:rPr lang="fr-FR" dirty="0" smtClean="0"/>
              <a:t>, issues de son environnement :</a:t>
            </a:r>
            <a:endParaRPr lang="fr-FR" dirty="0"/>
          </a:p>
        </p:txBody>
      </p:sp>
      <p:grpSp>
        <p:nvGrpSpPr>
          <p:cNvPr id="18" name="Grouper 17"/>
          <p:cNvGrpSpPr/>
          <p:nvPr/>
        </p:nvGrpSpPr>
        <p:grpSpPr>
          <a:xfrm>
            <a:off x="1545760" y="2641400"/>
            <a:ext cx="743635" cy="261610"/>
            <a:chOff x="1545760" y="2641400"/>
            <a:chExt cx="743635" cy="261610"/>
          </a:xfrm>
        </p:grpSpPr>
        <p:cxnSp>
          <p:nvCxnSpPr>
            <p:cNvPr id="14" name="Connecteur droit 13"/>
            <p:cNvCxnSpPr>
              <a:stCxn id="9" idx="6"/>
              <a:endCxn id="5" idx="2"/>
            </p:cNvCxnSpPr>
            <p:nvPr/>
          </p:nvCxnSpPr>
          <p:spPr>
            <a:xfrm>
              <a:off x="1545760" y="2866767"/>
              <a:ext cx="743635" cy="0"/>
            </a:xfrm>
            <a:prstGeom prst="line">
              <a:avLst/>
            </a:prstGeom>
            <a:ln w="12700" cmpd="sng">
              <a:solidFill>
                <a:schemeClr val="tx2">
                  <a:lumMod val="75000"/>
                </a:schemeClr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1669096" y="2641400"/>
              <a:ext cx="4280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tx2">
                      <a:lumMod val="75000"/>
                    </a:schemeClr>
                  </a:solidFill>
                </a:rPr>
                <a:t>FC 1</a:t>
              </a:r>
              <a:endParaRPr lang="fr-FR" sz="11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5055050" y="2404306"/>
            <a:ext cx="3211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FC 1 : Transporter des marchandises</a:t>
            </a:r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0" name="Grouper 39"/>
          <p:cNvGrpSpPr/>
          <p:nvPr/>
        </p:nvGrpSpPr>
        <p:grpSpPr>
          <a:xfrm>
            <a:off x="2924128" y="2282558"/>
            <a:ext cx="536987" cy="460302"/>
            <a:chOff x="2924128" y="2282558"/>
            <a:chExt cx="536987" cy="460302"/>
          </a:xfrm>
        </p:grpSpPr>
        <p:cxnSp>
          <p:nvCxnSpPr>
            <p:cNvPr id="20" name="Connecteur droit 19"/>
            <p:cNvCxnSpPr>
              <a:stCxn id="5" idx="7"/>
            </p:cNvCxnSpPr>
            <p:nvPr/>
          </p:nvCxnSpPr>
          <p:spPr>
            <a:xfrm flipV="1">
              <a:off x="2924128" y="2282558"/>
              <a:ext cx="346860" cy="460302"/>
            </a:xfrm>
            <a:prstGeom prst="line">
              <a:avLst/>
            </a:prstGeom>
            <a:ln w="12700" cmpd="sng">
              <a:solidFill>
                <a:schemeClr val="tx2">
                  <a:lumMod val="75000"/>
                </a:schemeClr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3033031" y="2429926"/>
              <a:ext cx="4280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tx2">
                      <a:lumMod val="75000"/>
                    </a:schemeClr>
                  </a:solidFill>
                </a:rPr>
                <a:t>FC 2</a:t>
              </a:r>
              <a:endParaRPr lang="fr-FR" sz="11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1" name="Grouper 40"/>
          <p:cNvGrpSpPr/>
          <p:nvPr/>
        </p:nvGrpSpPr>
        <p:grpSpPr>
          <a:xfrm>
            <a:off x="3033031" y="2641400"/>
            <a:ext cx="743635" cy="261610"/>
            <a:chOff x="3033031" y="2641400"/>
            <a:chExt cx="743635" cy="261610"/>
          </a:xfrm>
        </p:grpSpPr>
        <p:cxnSp>
          <p:nvCxnSpPr>
            <p:cNvPr id="23" name="Connecteur droit 22"/>
            <p:cNvCxnSpPr>
              <a:stCxn id="5" idx="6"/>
              <a:endCxn id="8" idx="2"/>
            </p:cNvCxnSpPr>
            <p:nvPr/>
          </p:nvCxnSpPr>
          <p:spPr>
            <a:xfrm>
              <a:off x="3033031" y="2866767"/>
              <a:ext cx="743635" cy="0"/>
            </a:xfrm>
            <a:prstGeom prst="line">
              <a:avLst/>
            </a:prstGeom>
            <a:ln w="12700" cmpd="sng">
              <a:solidFill>
                <a:schemeClr val="tx2">
                  <a:lumMod val="75000"/>
                </a:schemeClr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3168672" y="2641400"/>
              <a:ext cx="4280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tx2">
                      <a:lumMod val="75000"/>
                    </a:schemeClr>
                  </a:solidFill>
                </a:rPr>
                <a:t>FC 3</a:t>
              </a:r>
              <a:endParaRPr lang="fr-FR" sz="11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2" name="Grouper 41"/>
          <p:cNvGrpSpPr/>
          <p:nvPr/>
        </p:nvGrpSpPr>
        <p:grpSpPr>
          <a:xfrm>
            <a:off x="2661213" y="3050380"/>
            <a:ext cx="428322" cy="562093"/>
            <a:chOff x="2661213" y="3050380"/>
            <a:chExt cx="428322" cy="562093"/>
          </a:xfrm>
        </p:grpSpPr>
        <p:cxnSp>
          <p:nvCxnSpPr>
            <p:cNvPr id="27" name="Connecteur droit 26"/>
            <p:cNvCxnSpPr>
              <a:endCxn id="11" idx="0"/>
            </p:cNvCxnSpPr>
            <p:nvPr/>
          </p:nvCxnSpPr>
          <p:spPr>
            <a:xfrm flipH="1">
              <a:off x="2661213" y="3050380"/>
              <a:ext cx="66930" cy="562093"/>
            </a:xfrm>
            <a:prstGeom prst="line">
              <a:avLst/>
            </a:prstGeom>
            <a:ln w="12700" cmpd="sng">
              <a:solidFill>
                <a:schemeClr val="tx2">
                  <a:lumMod val="75000"/>
                </a:schemeClr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2661213" y="3192774"/>
              <a:ext cx="4283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tx2">
                      <a:lumMod val="75000"/>
                    </a:schemeClr>
                  </a:solidFill>
                </a:rPr>
                <a:t>FC 4</a:t>
              </a:r>
              <a:endParaRPr lang="fr-FR" sz="11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3" name="Grouper 42"/>
          <p:cNvGrpSpPr/>
          <p:nvPr/>
        </p:nvGrpSpPr>
        <p:grpSpPr>
          <a:xfrm>
            <a:off x="1703536" y="2990674"/>
            <a:ext cx="694762" cy="459427"/>
            <a:chOff x="1703536" y="2990674"/>
            <a:chExt cx="694762" cy="459427"/>
          </a:xfrm>
        </p:grpSpPr>
        <p:cxnSp>
          <p:nvCxnSpPr>
            <p:cNvPr id="30" name="Connecteur droit 29"/>
            <p:cNvCxnSpPr>
              <a:stCxn id="10" idx="7"/>
              <a:endCxn id="5" idx="3"/>
            </p:cNvCxnSpPr>
            <p:nvPr/>
          </p:nvCxnSpPr>
          <p:spPr>
            <a:xfrm flipV="1">
              <a:off x="1883720" y="2990674"/>
              <a:ext cx="514578" cy="459427"/>
            </a:xfrm>
            <a:prstGeom prst="line">
              <a:avLst/>
            </a:prstGeom>
            <a:ln w="12700" cmpd="sng">
              <a:solidFill>
                <a:schemeClr val="tx2">
                  <a:lumMod val="75000"/>
                </a:schemeClr>
              </a:solidFill>
              <a:headEnd type="oval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30"/>
            <p:cNvSpPr txBox="1"/>
            <p:nvPr/>
          </p:nvSpPr>
          <p:spPr>
            <a:xfrm>
              <a:off x="1703536" y="3010030"/>
              <a:ext cx="4280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solidFill>
                    <a:schemeClr val="tx2">
                      <a:lumMod val="75000"/>
                    </a:schemeClr>
                  </a:solidFill>
                </a:rPr>
                <a:t>FC 5</a:t>
              </a:r>
              <a:endParaRPr lang="fr-FR" sz="11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5055050" y="2732136"/>
            <a:ext cx="3353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FC 2 : Rouler sur des mauvais chemins</a:t>
            </a:r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055050" y="3083780"/>
            <a:ext cx="2932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FC 3 : Consommer peu d’essence</a:t>
            </a:r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055050" y="3441956"/>
            <a:ext cx="30953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FC 4 : Coûter beaucoup moins cher</a:t>
            </a:r>
          </a:p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qu’une voiture « normale » </a:t>
            </a:r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055050" y="4046507"/>
            <a:ext cx="2553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FC 5 : Etre simple à conduire</a:t>
            </a:r>
            <a:endParaRPr lang="fr-FR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055050" y="4670527"/>
            <a:ext cx="3867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Cette voiture ne doit pas être faite pour être agréable à regarder : il n’y a donc pas de relation entre la voiture et l’œil. Donc l’œil ne fait pas partie de l’environnement de la voiture.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270988" y="3271640"/>
            <a:ext cx="1065493" cy="54694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Document 35"/>
          <p:cNvSpPr/>
          <p:nvPr/>
        </p:nvSpPr>
        <p:spPr>
          <a:xfrm>
            <a:off x="457200" y="4829636"/>
            <a:ext cx="2989267" cy="1648702"/>
          </a:xfrm>
          <a:prstGeom prst="flowChartDocumen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400" u="sng" dirty="0" smtClean="0"/>
              <a:t>A RETENIR</a:t>
            </a:r>
          </a:p>
          <a:p>
            <a:r>
              <a:rPr lang="fr-FR" sz="1400" dirty="0" smtClean="0"/>
              <a:t>Le schéma ci-dessus s’appelle la « pieuvre ». Il permet de déterminer quelles sont les relations entre un produit et les différents éléments de son environnement.</a:t>
            </a:r>
            <a:endParaRPr lang="fr-FR" sz="1400" dirty="0"/>
          </a:p>
        </p:txBody>
      </p:sp>
      <p:sp>
        <p:nvSpPr>
          <p:cNvPr id="46" name="Forme libre 45"/>
          <p:cNvSpPr/>
          <p:nvPr/>
        </p:nvSpPr>
        <p:spPr>
          <a:xfrm>
            <a:off x="2022021" y="2282559"/>
            <a:ext cx="1382828" cy="460302"/>
          </a:xfrm>
          <a:custGeom>
            <a:avLst/>
            <a:gdLst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481570"/>
              <a:gd name="connsiteY0" fmla="*/ 0 h 860644"/>
              <a:gd name="connsiteX1" fmla="*/ 1295095 w 2481570"/>
              <a:gd name="connsiteY1" fmla="*/ 860644 h 860644"/>
              <a:gd name="connsiteX2" fmla="*/ 2481570 w 2481570"/>
              <a:gd name="connsiteY2" fmla="*/ 0 h 860644"/>
              <a:gd name="connsiteX0" fmla="*/ 0 w 2506636"/>
              <a:gd name="connsiteY0" fmla="*/ 0 h 860644"/>
              <a:gd name="connsiteX1" fmla="*/ 1295095 w 2506636"/>
              <a:gd name="connsiteY1" fmla="*/ 860644 h 860644"/>
              <a:gd name="connsiteX2" fmla="*/ 2506636 w 2506636"/>
              <a:gd name="connsiteY2" fmla="*/ 0 h 860644"/>
              <a:gd name="connsiteX0" fmla="*/ 0 w 2473215"/>
              <a:gd name="connsiteY0" fmla="*/ 16711 h 877369"/>
              <a:gd name="connsiteX1" fmla="*/ 1295095 w 2473215"/>
              <a:gd name="connsiteY1" fmla="*/ 877355 h 877369"/>
              <a:gd name="connsiteX2" fmla="*/ 2473215 w 2473215"/>
              <a:gd name="connsiteY2" fmla="*/ 0 h 877369"/>
              <a:gd name="connsiteX0" fmla="*/ 0 w 2489926"/>
              <a:gd name="connsiteY0" fmla="*/ 16711 h 877369"/>
              <a:gd name="connsiteX1" fmla="*/ 1295095 w 2489926"/>
              <a:gd name="connsiteY1" fmla="*/ 877355 h 877369"/>
              <a:gd name="connsiteX2" fmla="*/ 2489926 w 2489926"/>
              <a:gd name="connsiteY2" fmla="*/ 0 h 877369"/>
              <a:gd name="connsiteX0" fmla="*/ 0 w 2489926"/>
              <a:gd name="connsiteY0" fmla="*/ 16711 h 877364"/>
              <a:gd name="connsiteX1" fmla="*/ 1295095 w 2489926"/>
              <a:gd name="connsiteY1" fmla="*/ 877355 h 877364"/>
              <a:gd name="connsiteX2" fmla="*/ 2489926 w 2489926"/>
              <a:gd name="connsiteY2" fmla="*/ 0 h 877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9926" h="877364">
                <a:moveTo>
                  <a:pt x="0" y="16711"/>
                </a:moveTo>
                <a:cubicBezTo>
                  <a:pt x="206796" y="288273"/>
                  <a:pt x="880107" y="880140"/>
                  <a:pt x="1295095" y="877355"/>
                </a:cubicBezTo>
                <a:cubicBezTo>
                  <a:pt x="1710083" y="874570"/>
                  <a:pt x="2489926" y="0"/>
                  <a:pt x="2489926" y="0"/>
                </a:cubicBezTo>
              </a:path>
            </a:pathLst>
          </a:custGeom>
          <a:ln w="15875">
            <a:headEnd type="oval"/>
            <a:tailEnd type="oval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2164186" y="2299355"/>
            <a:ext cx="4969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accent5">
                    <a:lumMod val="75000"/>
                  </a:schemeClr>
                </a:solidFill>
              </a:rPr>
              <a:t>F.P. 1</a:t>
            </a:r>
            <a:endParaRPr lang="fr-FR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7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5" grpId="0"/>
      <p:bldP spid="37" grpId="0"/>
      <p:bldP spid="38" grpId="0"/>
      <p:bldP spid="39" grpId="0"/>
      <p:bldP spid="44" grpId="0"/>
      <p:bldP spid="4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81421" y="0"/>
            <a:ext cx="8842469" cy="1057928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Les fonctions de contrainte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62622" y="1353688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on récapitule : 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4533459"/>
              </p:ext>
            </p:extLst>
          </p:nvPr>
        </p:nvGraphicFramePr>
        <p:xfrm>
          <a:off x="521345" y="2111109"/>
          <a:ext cx="8249820" cy="3185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9940"/>
                <a:gridCol w="2749940"/>
                <a:gridCol w="27499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FONCTIONS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CRITÈRES</a:t>
                      </a:r>
                      <a:endParaRPr lang="fr-FR" sz="1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NIVEAUX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F.P. : permettre aux cultivateurs de se déplacer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C01 : Nombre de personnes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Au</a:t>
                      </a:r>
                      <a:r>
                        <a:rPr lang="fr-FR" sz="1400" baseline="0" dirty="0" smtClean="0"/>
                        <a:t> moins 2 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FC 1 : Transporter des marchandises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C11 : Volume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C12 : poids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Un</a:t>
                      </a:r>
                      <a:r>
                        <a:rPr lang="fr-FR" sz="1400" baseline="0" dirty="0" smtClean="0"/>
                        <a:t> tonnelet</a:t>
                      </a:r>
                    </a:p>
                    <a:p>
                      <a:r>
                        <a:rPr lang="fr-FR" sz="1400" baseline="0" dirty="0" smtClean="0"/>
                        <a:t>50 kg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FC 2 : Rouler sur des chemins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C21 : Type de chemins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Mauvais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FC 3 : Consommer peu d’essence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C31 : nombre de litres aux 100 km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maximum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FC 4 : Coûter beaucoup moins cher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qu’une voiture « normale »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C41 : Prix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1/3 d’une « traction »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FC 5 : Etre simple à conduire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C51 : Nb d’éléments de conduite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 commandes maximum</a:t>
                      </a:r>
                    </a:p>
                    <a:p>
                      <a:r>
                        <a:rPr lang="fr-FR" sz="1400" dirty="0" smtClean="0"/>
                        <a:t>1</a:t>
                      </a:r>
                      <a:r>
                        <a:rPr lang="fr-FR" sz="1400" baseline="0" dirty="0" smtClean="0"/>
                        <a:t> seul compteur</a:t>
                      </a:r>
                      <a:endParaRPr lang="fr-FR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66983" y="2049149"/>
            <a:ext cx="5589798" cy="33757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035771" y="2005385"/>
            <a:ext cx="3108229" cy="33757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389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81421" y="0"/>
            <a:ext cx="8842469" cy="1057928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La voiture en question : la « </a:t>
            </a:r>
            <a:r>
              <a:rPr lang="fr-FR" dirty="0" err="1" smtClean="0"/>
              <a:t>deudeuche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62622" y="1203280"/>
            <a:ext cx="77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C’est ainsi que fut inventée…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67" y="1656170"/>
            <a:ext cx="3619616" cy="2733179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403970" y="2014946"/>
            <a:ext cx="253371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« deux chevaux » !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6216459" y="2652870"/>
            <a:ext cx="2750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C’est vrai qu’elle était moche…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595247" y="5164638"/>
            <a:ext cx="54541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dirty="0"/>
              <a:t>C</a:t>
            </a:r>
            <a:r>
              <a:rPr lang="fr-FR" dirty="0" smtClean="0"/>
              <a:t>e cahier des charges avait bien été rédigé puisque :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fr-FR" dirty="0" smtClean="0"/>
              <a:t>Elle a été fabriquée de 1948 à 1990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fr-FR" dirty="0" smtClean="0"/>
              <a:t>5 114 961 exemplaires sont sortis des usines Citroën !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615" y="4623866"/>
            <a:ext cx="2715522" cy="177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682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build="p" bldLvl="2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587</Words>
  <Application>Microsoft Office PowerPoint</Application>
  <PresentationFormat>Affichage à l'écran (4:3)</PresentationFormat>
  <Paragraphs>141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Le cahier des charges d’une voiture un peu particulière…</vt:lpstr>
      <vt:lpstr>Cahier des charges</vt:lpstr>
      <vt:lpstr>A quel besoin devait répondre cette voiture ?</vt:lpstr>
      <vt:lpstr>Quel est l’environnement de la voiture ?</vt:lpstr>
      <vt:lpstr>Représenter la voiture dans son environnement</vt:lpstr>
      <vt:lpstr>La fonction principale de la voiture </vt:lpstr>
      <vt:lpstr>Les fonctions de contrainte</vt:lpstr>
      <vt:lpstr>Les fonctions de contrainte</vt:lpstr>
      <vt:lpstr>La voiture en question : la « deudeuche »</vt:lpstr>
      <vt:lpstr>A retenir…</vt:lpstr>
    </vt:vector>
  </TitlesOfParts>
  <Company>Collège Léopold Sédar Senghor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cahier des charges fonctionnel</dc:title>
  <dc:creator>Philippe Morin</dc:creator>
  <cp:lastModifiedBy>fjepb63</cp:lastModifiedBy>
  <cp:revision>39</cp:revision>
  <dcterms:created xsi:type="dcterms:W3CDTF">2011-04-28T18:55:24Z</dcterms:created>
  <dcterms:modified xsi:type="dcterms:W3CDTF">2019-01-13T20:42:12Z</dcterms:modified>
</cp:coreProperties>
</file>